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0"/>
  </p:notesMasterIdLst>
  <p:handoutMasterIdLst>
    <p:handoutMasterId r:id="rId21"/>
  </p:handoutMasterIdLst>
  <p:sldIdLst>
    <p:sldId id="256" r:id="rId5"/>
    <p:sldId id="270" r:id="rId6"/>
    <p:sldId id="273" r:id="rId7"/>
    <p:sldId id="257" r:id="rId8"/>
    <p:sldId id="264" r:id="rId9"/>
    <p:sldId id="277" r:id="rId10"/>
    <p:sldId id="262" r:id="rId11"/>
    <p:sldId id="272" r:id="rId12"/>
    <p:sldId id="258" r:id="rId13"/>
    <p:sldId id="267" r:id="rId14"/>
    <p:sldId id="259" r:id="rId15"/>
    <p:sldId id="265" r:id="rId16"/>
    <p:sldId id="279" r:id="rId17"/>
    <p:sldId id="278" r:id="rId18"/>
    <p:sldId id="274" r:id="rId19"/>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1C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9" autoAdjust="0"/>
    <p:restoredTop sz="76896" autoAdjust="0"/>
  </p:normalViewPr>
  <p:slideViewPr>
    <p:cSldViewPr>
      <p:cViewPr varScale="1">
        <p:scale>
          <a:sx n="96" d="100"/>
          <a:sy n="96" d="100"/>
        </p:scale>
        <p:origin x="203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68" d="100"/>
          <a:sy n="68" d="100"/>
        </p:scale>
        <p:origin x="-2568" y="-12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3038155" cy="464657"/>
          </a:xfrm>
          <a:prstGeom prst="rect">
            <a:avLst/>
          </a:prstGeom>
        </p:spPr>
        <p:txBody>
          <a:bodyPr vert="horz" lIns="91417" tIns="45708" rIns="91417" bIns="45708" rtlCol="0"/>
          <a:lstStyle>
            <a:lvl1pPr algn="l">
              <a:defRPr sz="1200"/>
            </a:lvl1pPr>
          </a:lstStyle>
          <a:p>
            <a:endParaRPr lang="en-US"/>
          </a:p>
        </p:txBody>
      </p:sp>
      <p:sp>
        <p:nvSpPr>
          <p:cNvPr id="3" name="Date Placeholder 2"/>
          <p:cNvSpPr>
            <a:spLocks noGrp="1"/>
          </p:cNvSpPr>
          <p:nvPr>
            <p:ph type="dt" sz="quarter" idx="1"/>
          </p:nvPr>
        </p:nvSpPr>
        <p:spPr>
          <a:xfrm>
            <a:off x="3970675" y="2"/>
            <a:ext cx="3038155" cy="464657"/>
          </a:xfrm>
          <a:prstGeom prst="rect">
            <a:avLst/>
          </a:prstGeom>
        </p:spPr>
        <p:txBody>
          <a:bodyPr vert="horz" lIns="91417" tIns="45708" rIns="91417" bIns="45708" rtlCol="0"/>
          <a:lstStyle>
            <a:lvl1pPr algn="r">
              <a:defRPr sz="1200"/>
            </a:lvl1pPr>
          </a:lstStyle>
          <a:p>
            <a:fld id="{D7C2A0BB-1BB6-47AF-91C9-379FED03BBCC}" type="datetimeFigureOut">
              <a:rPr lang="en-US" smtClean="0"/>
              <a:t>4/2/2025</a:t>
            </a:fld>
            <a:endParaRPr lang="en-US"/>
          </a:p>
        </p:txBody>
      </p:sp>
      <p:sp>
        <p:nvSpPr>
          <p:cNvPr id="4" name="Footer Placeholder 3"/>
          <p:cNvSpPr>
            <a:spLocks noGrp="1"/>
          </p:cNvSpPr>
          <p:nvPr>
            <p:ph type="ftr" sz="quarter" idx="2"/>
          </p:nvPr>
        </p:nvSpPr>
        <p:spPr>
          <a:xfrm>
            <a:off x="2" y="8830115"/>
            <a:ext cx="3038155" cy="464657"/>
          </a:xfrm>
          <a:prstGeom prst="rect">
            <a:avLst/>
          </a:prstGeom>
        </p:spPr>
        <p:txBody>
          <a:bodyPr vert="horz" lIns="91417" tIns="45708" rIns="91417" bIns="45708" rtlCol="0" anchor="b"/>
          <a:lstStyle>
            <a:lvl1pPr algn="l">
              <a:defRPr sz="1200"/>
            </a:lvl1pPr>
          </a:lstStyle>
          <a:p>
            <a:endParaRPr lang="en-US"/>
          </a:p>
        </p:txBody>
      </p:sp>
      <p:sp>
        <p:nvSpPr>
          <p:cNvPr id="5" name="Slide Number Placeholder 4"/>
          <p:cNvSpPr>
            <a:spLocks noGrp="1"/>
          </p:cNvSpPr>
          <p:nvPr>
            <p:ph type="sldNum" sz="quarter" idx="3"/>
          </p:nvPr>
        </p:nvSpPr>
        <p:spPr>
          <a:xfrm>
            <a:off x="3970675" y="8830115"/>
            <a:ext cx="3038155" cy="464657"/>
          </a:xfrm>
          <a:prstGeom prst="rect">
            <a:avLst/>
          </a:prstGeom>
        </p:spPr>
        <p:txBody>
          <a:bodyPr vert="horz" lIns="91417" tIns="45708" rIns="91417" bIns="45708" rtlCol="0" anchor="b"/>
          <a:lstStyle>
            <a:lvl1pPr algn="r">
              <a:defRPr sz="1200"/>
            </a:lvl1pPr>
          </a:lstStyle>
          <a:p>
            <a:fld id="{1D2FCFC5-D14E-4D80-A65E-0D99D7A11EED}" type="slidenum">
              <a:rPr lang="en-US" smtClean="0"/>
              <a:t>‹#›</a:t>
            </a:fld>
            <a:endParaRPr lang="en-US"/>
          </a:p>
        </p:txBody>
      </p:sp>
    </p:spTree>
    <p:extLst>
      <p:ext uri="{BB962C8B-B14F-4D97-AF65-F5344CB8AC3E}">
        <p14:creationId xmlns:p14="http://schemas.microsoft.com/office/powerpoint/2010/main" val="22388794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1417" tIns="45708" rIns="91417" bIns="45708" rtlCol="0"/>
          <a:lstStyle>
            <a:lvl1pPr algn="l">
              <a:defRPr sz="1200"/>
            </a:lvl1pPr>
          </a:lstStyle>
          <a:p>
            <a:endParaRPr lang="en-US"/>
          </a:p>
        </p:txBody>
      </p:sp>
      <p:sp>
        <p:nvSpPr>
          <p:cNvPr id="3" name="Date Placeholder 2"/>
          <p:cNvSpPr>
            <a:spLocks noGrp="1"/>
          </p:cNvSpPr>
          <p:nvPr>
            <p:ph type="dt" idx="1"/>
          </p:nvPr>
        </p:nvSpPr>
        <p:spPr>
          <a:xfrm>
            <a:off x="3970941" y="0"/>
            <a:ext cx="3037840" cy="464820"/>
          </a:xfrm>
          <a:prstGeom prst="rect">
            <a:avLst/>
          </a:prstGeom>
        </p:spPr>
        <p:txBody>
          <a:bodyPr vert="horz" lIns="91417" tIns="45708" rIns="91417" bIns="45708" rtlCol="0"/>
          <a:lstStyle>
            <a:lvl1pPr algn="r">
              <a:defRPr sz="1200"/>
            </a:lvl1pPr>
          </a:lstStyle>
          <a:p>
            <a:fld id="{F7747AA7-DC28-44B2-8D0D-AAA27F635EAF}" type="datetimeFigureOut">
              <a:rPr lang="en-US" smtClean="0"/>
              <a:pPr/>
              <a:t>4/2/2025</a:t>
            </a:fld>
            <a:endParaRPr lang="en-US"/>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1417" tIns="45708" rIns="91417" bIns="45708"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1417" tIns="45708" rIns="91417" bIns="4570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1417" tIns="45708" rIns="91417" bIns="45708" rtlCol="0" anchor="b"/>
          <a:lstStyle>
            <a:lvl1pPr algn="l">
              <a:defRPr sz="1200"/>
            </a:lvl1pPr>
          </a:lstStyle>
          <a:p>
            <a:endParaRPr lang="en-US"/>
          </a:p>
        </p:txBody>
      </p:sp>
      <p:sp>
        <p:nvSpPr>
          <p:cNvPr id="7" name="Slide Number Placeholder 6"/>
          <p:cNvSpPr>
            <a:spLocks noGrp="1"/>
          </p:cNvSpPr>
          <p:nvPr>
            <p:ph type="sldNum" sz="quarter" idx="5"/>
          </p:nvPr>
        </p:nvSpPr>
        <p:spPr>
          <a:xfrm>
            <a:off x="3970941" y="8829967"/>
            <a:ext cx="3037840" cy="464820"/>
          </a:xfrm>
          <a:prstGeom prst="rect">
            <a:avLst/>
          </a:prstGeom>
        </p:spPr>
        <p:txBody>
          <a:bodyPr vert="horz" lIns="91417" tIns="45708" rIns="91417" bIns="45708" rtlCol="0" anchor="b"/>
          <a:lstStyle>
            <a:lvl1pPr algn="r">
              <a:defRPr sz="1200"/>
            </a:lvl1pPr>
          </a:lstStyle>
          <a:p>
            <a:fld id="{F0DD2B24-E1B7-4688-9E7B-D4D29B1F91A1}" type="slidenum">
              <a:rPr lang="en-US" smtClean="0"/>
              <a:pPr/>
              <a:t>‹#›</a:t>
            </a:fld>
            <a:endParaRPr lang="en-US"/>
          </a:p>
        </p:txBody>
      </p:sp>
    </p:spTree>
    <p:extLst>
      <p:ext uri="{BB962C8B-B14F-4D97-AF65-F5344CB8AC3E}">
        <p14:creationId xmlns:p14="http://schemas.microsoft.com/office/powerpoint/2010/main" val="1185812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DD2B24-E1B7-4688-9E7B-D4D29B1F91A1}" type="slidenum">
              <a:rPr lang="en-US" smtClean="0"/>
              <a:pPr/>
              <a:t>1</a:t>
            </a:fld>
            <a:endParaRPr lang="en-US"/>
          </a:p>
        </p:txBody>
      </p:sp>
    </p:spTree>
    <p:extLst>
      <p:ext uri="{BB962C8B-B14F-4D97-AF65-F5344CB8AC3E}">
        <p14:creationId xmlns:p14="http://schemas.microsoft.com/office/powerpoint/2010/main" val="1470365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DD2B24-E1B7-4688-9E7B-D4D29B1F91A1}" type="slidenum">
              <a:rPr lang="en-US" smtClean="0"/>
              <a:pPr/>
              <a:t>2</a:t>
            </a:fld>
            <a:endParaRPr lang="en-US"/>
          </a:p>
        </p:txBody>
      </p:sp>
    </p:spTree>
    <p:extLst>
      <p:ext uri="{BB962C8B-B14F-4D97-AF65-F5344CB8AC3E}">
        <p14:creationId xmlns:p14="http://schemas.microsoft.com/office/powerpoint/2010/main" val="1953339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DD2B24-E1B7-4688-9E7B-D4D29B1F91A1}" type="slidenum">
              <a:rPr lang="en-US" smtClean="0"/>
              <a:pPr/>
              <a:t>3</a:t>
            </a:fld>
            <a:endParaRPr lang="en-US"/>
          </a:p>
        </p:txBody>
      </p:sp>
    </p:spTree>
    <p:extLst>
      <p:ext uri="{BB962C8B-B14F-4D97-AF65-F5344CB8AC3E}">
        <p14:creationId xmlns:p14="http://schemas.microsoft.com/office/powerpoint/2010/main" val="3607061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170">
              <a:defRPr/>
            </a:pPr>
            <a:r>
              <a:rPr lang="en-US" dirty="0"/>
              <a:t>Did the chief appraiser deny agricultural or timber appraisal for your land?</a:t>
            </a:r>
          </a:p>
          <a:p>
            <a:endParaRPr lang="en-US" dirty="0"/>
          </a:p>
        </p:txBody>
      </p:sp>
      <p:sp>
        <p:nvSpPr>
          <p:cNvPr id="4" name="Slide Number Placeholder 3"/>
          <p:cNvSpPr>
            <a:spLocks noGrp="1"/>
          </p:cNvSpPr>
          <p:nvPr>
            <p:ph type="sldNum" sz="quarter" idx="10"/>
          </p:nvPr>
        </p:nvSpPr>
        <p:spPr/>
        <p:txBody>
          <a:bodyPr/>
          <a:lstStyle/>
          <a:p>
            <a:fld id="{F0DD2B24-E1B7-4688-9E7B-D4D29B1F91A1}"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0DD2B24-E1B7-4688-9E7B-D4D29B1F91A1}" type="slidenum">
              <a:rPr lang="en-US" smtClean="0"/>
              <a:pPr/>
              <a:t>6</a:t>
            </a:fld>
            <a:endParaRPr lang="en-US"/>
          </a:p>
        </p:txBody>
      </p:sp>
    </p:spTree>
    <p:extLst>
      <p:ext uri="{BB962C8B-B14F-4D97-AF65-F5344CB8AC3E}">
        <p14:creationId xmlns:p14="http://schemas.microsoft.com/office/powerpoint/2010/main" val="1717171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Flood Plain, Foreclosures,</a:t>
            </a:r>
            <a:r>
              <a:rPr lang="en-US" baseline="0" dirty="0"/>
              <a:t> gas wells, etc.</a:t>
            </a:r>
            <a:endParaRPr lang="en-US" dirty="0"/>
          </a:p>
        </p:txBody>
      </p:sp>
      <p:sp>
        <p:nvSpPr>
          <p:cNvPr id="4" name="Slide Number Placeholder 3"/>
          <p:cNvSpPr>
            <a:spLocks noGrp="1"/>
          </p:cNvSpPr>
          <p:nvPr>
            <p:ph type="sldNum" sz="quarter" idx="10"/>
          </p:nvPr>
        </p:nvSpPr>
        <p:spPr/>
        <p:txBody>
          <a:bodyPr/>
          <a:lstStyle/>
          <a:p>
            <a:fld id="{F0DD2B24-E1B7-4688-9E7B-D4D29B1F91A1}"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170">
              <a:defRPr/>
            </a:pPr>
            <a:r>
              <a:rPr lang="en-US" dirty="0"/>
              <a:t> If you lease property and are required by the lease contract to pay the owner’s property taxes, you may appeal the property’s value to the ARB. You may make this appeal </a:t>
            </a:r>
            <a:r>
              <a:rPr lang="en-US" i="1" dirty="0"/>
              <a:t>only if the property owner does not, however. This appeal right applies to leased land, buildings and personal property. The appraisal district will send the notice of appraised value to the property owner, who is required to send a copy to you. </a:t>
            </a:r>
            <a:endParaRPr lang="en-US" dirty="0"/>
          </a:p>
        </p:txBody>
      </p:sp>
      <p:sp>
        <p:nvSpPr>
          <p:cNvPr id="4" name="Slide Number Placeholder 3"/>
          <p:cNvSpPr>
            <a:spLocks noGrp="1"/>
          </p:cNvSpPr>
          <p:nvPr>
            <p:ph type="sldNum" sz="quarter" idx="10"/>
          </p:nvPr>
        </p:nvSpPr>
        <p:spPr/>
        <p:txBody>
          <a:bodyPr/>
          <a:lstStyle/>
          <a:p>
            <a:fld id="{F0DD2B24-E1B7-4688-9E7B-D4D29B1F91A1}" type="slidenum">
              <a:rPr lang="en-US" smtClean="0"/>
              <a:pPr/>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170">
              <a:defRPr/>
            </a:pPr>
            <a:r>
              <a:rPr lang="en-US" dirty="0"/>
              <a:t>At least 14 days before your protest hearing the chief appraiser will send information they plan to introduce at your hearing. </a:t>
            </a:r>
          </a:p>
          <a:p>
            <a:endParaRPr lang="en-US" dirty="0"/>
          </a:p>
        </p:txBody>
      </p:sp>
      <p:sp>
        <p:nvSpPr>
          <p:cNvPr id="4" name="Slide Number Placeholder 3"/>
          <p:cNvSpPr>
            <a:spLocks noGrp="1"/>
          </p:cNvSpPr>
          <p:nvPr>
            <p:ph type="sldNum" sz="quarter" idx="10"/>
          </p:nvPr>
        </p:nvSpPr>
        <p:spPr/>
        <p:txBody>
          <a:bodyPr/>
          <a:lstStyle/>
          <a:p>
            <a:fld id="{F0DD2B24-E1B7-4688-9E7B-D4D29B1F91A1}" type="slidenum">
              <a:rPr lang="en-US" smtClean="0"/>
              <a:pPr/>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14170">
              <a:defRPr/>
            </a:pPr>
            <a:r>
              <a:rPr lang="en-US" b="1" dirty="0"/>
              <a:t>The next step after ARB</a:t>
            </a:r>
          </a:p>
          <a:p>
            <a:pPr defTabSz="914170">
              <a:defRPr/>
            </a:pPr>
            <a:r>
              <a:rPr lang="en-US" b="1" dirty="0"/>
              <a:t>Try to settle with Appraisal District Informally</a:t>
            </a:r>
            <a:endParaRPr lang="en-US" dirty="0"/>
          </a:p>
          <a:p>
            <a:pPr defTabSz="914170">
              <a:defRPr/>
            </a:pPr>
            <a:r>
              <a:rPr lang="en-US" b="1" dirty="0"/>
              <a:t>Arbitrator and date for arbitration is selected</a:t>
            </a:r>
            <a:endParaRPr lang="en-US" dirty="0"/>
          </a:p>
          <a:p>
            <a:endParaRPr lang="en-US" dirty="0"/>
          </a:p>
        </p:txBody>
      </p:sp>
      <p:sp>
        <p:nvSpPr>
          <p:cNvPr id="4" name="Slide Number Placeholder 3"/>
          <p:cNvSpPr>
            <a:spLocks noGrp="1"/>
          </p:cNvSpPr>
          <p:nvPr>
            <p:ph type="sldNum" sz="quarter" idx="10"/>
          </p:nvPr>
        </p:nvSpPr>
        <p:spPr/>
        <p:txBody>
          <a:bodyPr/>
          <a:lstStyle/>
          <a:p>
            <a:fld id="{F0DD2B24-E1B7-4688-9E7B-D4D29B1F91A1}" type="slidenum">
              <a:rPr lang="en-US" smtClean="0"/>
              <a:pPr/>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0DD2B24-E1B7-4688-9E7B-D4D29B1F91A1}" type="slidenum">
              <a:rPr lang="en-US" smtClean="0"/>
              <a:pPr/>
              <a:t>15</a:t>
            </a:fld>
            <a:endParaRPr lang="en-US"/>
          </a:p>
        </p:txBody>
      </p:sp>
    </p:spTree>
    <p:extLst>
      <p:ext uri="{BB962C8B-B14F-4D97-AF65-F5344CB8AC3E}">
        <p14:creationId xmlns:p14="http://schemas.microsoft.com/office/powerpoint/2010/main" val="931827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19314" y="596019"/>
            <a:ext cx="7510506" cy="3213982"/>
          </a:xfrm>
        </p:spPr>
        <p:txBody>
          <a:bodyPr anchor="b">
            <a:normAutofit/>
          </a:bodyPr>
          <a:lstStyle>
            <a:lvl1pPr algn="ctr">
              <a:defRPr sz="40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819314" y="3886200"/>
            <a:ext cx="7510506" cy="2219108"/>
          </a:xfrm>
        </p:spPr>
        <p:txBody>
          <a:bodyPr anchor="t">
            <a:normAutofit/>
          </a:bodyPr>
          <a:lstStyle>
            <a:lvl1pPr marL="0" indent="0" algn="ctr">
              <a:buNone/>
              <a:defRPr sz="1800">
                <a:gradFill flip="none" rotWithShape="1">
                  <a:gsLst>
                    <a:gs pos="0">
                      <a:schemeClr val="tx1"/>
                    </a:gs>
                    <a:gs pos="100000">
                      <a:schemeClr val="tx1">
                        <a:lumMod val="75000"/>
                      </a:schemeClr>
                    </a:gs>
                  </a:gsLst>
                  <a:lin ang="0" scaled="1"/>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B9CFEB-C0EC-4A03-8E63-CCB61174CFA3}" type="datetimeFigureOut">
              <a:rPr lang="en-US" smtClean="0"/>
              <a:pPr/>
              <a:t>4/2/2025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23036039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B9CFEB-C0EC-4A03-8E63-CCB61174CFA3}" type="datetimeFigureOut">
              <a:rPr lang="en-US" smtClean="0"/>
              <a:pPr/>
              <a:t>4/2/2025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7758847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9314" y="3270698"/>
            <a:ext cx="7510506" cy="1823305"/>
          </a:xfrm>
        </p:spPr>
        <p:txBody>
          <a:bodyPr anchor="b">
            <a:normAutofit/>
          </a:bodyPr>
          <a:lstStyle>
            <a:lvl1pPr algn="r">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819314" y="5103810"/>
            <a:ext cx="7510506" cy="998250"/>
          </a:xfrm>
        </p:spPr>
        <p:txBody>
          <a:bodyPr anchor="t">
            <a:normAutofit/>
          </a:bodyPr>
          <a:lstStyle>
            <a:lvl1pPr marL="0" indent="0" algn="r">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B9CFEB-C0EC-4A03-8E63-CCB61174CFA3}" type="datetimeFigureOut">
              <a:rPr lang="en-US" smtClean="0"/>
              <a:pPr/>
              <a:t>4/2/2025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2824615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347" y="2060898"/>
            <a:ext cx="3685073" cy="4031331"/>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0" y="2060898"/>
            <a:ext cx="3689239" cy="4031330"/>
          </a:xfrm>
        </p:spPr>
        <p:txBody>
          <a:bodyPr>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B9CFEB-C0EC-4A03-8E63-CCB61174CFA3}" type="datetimeFigureOut">
              <a:rPr lang="en-US" smtClean="0"/>
              <a:pPr/>
              <a:t>4/2/2025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3612853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6306" y="2060898"/>
            <a:ext cx="3397113" cy="733596"/>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18347" y="2786027"/>
            <a:ext cx="3685073" cy="3316033"/>
          </a:xfrm>
        </p:spPr>
        <p:txBody>
          <a:bodyPr anchor="t">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10150" y="2060898"/>
            <a:ext cx="3419670" cy="725129"/>
          </a:xfrm>
        </p:spPr>
        <p:txBody>
          <a:bodyPr anchor="b">
            <a:noAutofit/>
          </a:bodyPr>
          <a:lstStyle>
            <a:lvl1pPr marL="0" indent="0">
              <a:buNone/>
              <a:defRPr sz="2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65" y="2786027"/>
            <a:ext cx="3701520" cy="3316033"/>
          </a:xfrm>
        </p:spPr>
        <p:txBody>
          <a:bodyPr anchor="t">
            <a:normAutofit/>
          </a:bodyPr>
          <a:lstStyle>
            <a:lvl1pPr>
              <a:defRPr sz="1600"/>
            </a:lvl1pPr>
            <a:lvl2pPr>
              <a:defRPr sz="1400"/>
            </a:lvl2pPr>
            <a:lvl3pPr>
              <a:defRPr sz="1200"/>
            </a:lvl3pPr>
            <a:lvl4pPr>
              <a:defRPr sz="1100"/>
            </a:lvl4pPr>
            <a:lvl5pPr>
              <a:defRPr sz="1100"/>
            </a:lvl5pPr>
            <a:lvl6pPr>
              <a:defRPr sz="1100"/>
            </a:lvl6pPr>
            <a:lvl7pPr>
              <a:defRPr sz="1100"/>
            </a:lvl7pPr>
            <a:lvl8pPr>
              <a:defRPr sz="1100"/>
            </a:lvl8pPr>
            <a:lvl9pPr>
              <a:defRPr sz="11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B9CFEB-C0EC-4A03-8E63-CCB61174CFA3}" type="datetimeFigureOut">
              <a:rPr lang="en-US" smtClean="0"/>
              <a:pPr/>
              <a:t>4/2/2025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19081754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600"/>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B9CFEB-C0EC-4A03-8E63-CCB61174CFA3}" type="datetimeFigureOut">
              <a:rPr lang="en-US" smtClean="0"/>
              <a:pPr/>
              <a:t>4/2/2025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1186247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B9CFEB-C0EC-4A03-8E63-CCB61174CFA3}" type="datetimeFigureOut">
              <a:rPr lang="en-US" smtClean="0"/>
              <a:pPr/>
              <a:t>4/2/2025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1201056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1754928"/>
            <a:ext cx="2729523" cy="1371600"/>
          </a:xfrm>
        </p:spPr>
        <p:txBody>
          <a:bodyPr anchor="b">
            <a:normAutofit/>
          </a:bodyPr>
          <a:lstStyle>
            <a:lvl1pPr algn="l">
              <a:defRPr sz="2200" b="0"/>
            </a:lvl1pPr>
          </a:lstStyle>
          <a:p>
            <a:r>
              <a:rPr lang="en-US"/>
              <a:t>Click to edit Master title style</a:t>
            </a:r>
            <a:endParaRPr lang="en-US" dirty="0"/>
          </a:p>
        </p:txBody>
      </p:sp>
      <p:sp>
        <p:nvSpPr>
          <p:cNvPr id="3" name="Content Placeholder 2"/>
          <p:cNvSpPr>
            <a:spLocks noGrp="1"/>
          </p:cNvSpPr>
          <p:nvPr>
            <p:ph idx="1"/>
          </p:nvPr>
        </p:nvSpPr>
        <p:spPr>
          <a:xfrm>
            <a:off x="3828856" y="596018"/>
            <a:ext cx="4500964" cy="5506041"/>
          </a:xfrm>
        </p:spPr>
        <p:txBody>
          <a:bodyPr anchor="ctr">
            <a:normAutofit/>
          </a:bodyPr>
          <a:lstStyle>
            <a:lvl1pPr>
              <a:defRPr sz="1800"/>
            </a:lvl1pPr>
            <a:lvl2pPr>
              <a:defRPr sz="1600"/>
            </a:lvl2pPr>
            <a:lvl3pPr>
              <a:defRPr sz="1400"/>
            </a:lvl3pPr>
            <a:lvl4pPr>
              <a:defRPr sz="1200"/>
            </a:lvl4pPr>
            <a:lvl5pPr>
              <a:defRPr sz="1100"/>
            </a:lvl5pPr>
            <a:lvl6pPr>
              <a:defRPr sz="1100"/>
            </a:lvl6pPr>
            <a:lvl7pPr>
              <a:defRPr sz="1100"/>
            </a:lvl7pPr>
            <a:lvl8pPr>
              <a:defRPr sz="1100"/>
            </a:lvl8pPr>
            <a:lvl9pPr>
              <a:defRPr sz="11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18347" y="3126528"/>
            <a:ext cx="2729523"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AB9CFEB-C0EC-4A03-8E63-CCB61174CFA3}" type="datetimeFigureOut">
              <a:rPr lang="en-US" smtClean="0"/>
              <a:pPr/>
              <a:t>4/2/2025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3065169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1898269"/>
            <a:ext cx="4423803" cy="1371600"/>
          </a:xfrm>
        </p:spPr>
        <p:txBody>
          <a:bodyPr anchor="b">
            <a:normAutofit/>
          </a:bodyPr>
          <a:lstStyle>
            <a:lvl1pPr algn="l">
              <a:defRPr sz="24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515442" y="-18288"/>
            <a:ext cx="2500062"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817318" y="3269869"/>
            <a:ext cx="4423803"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523649" y="6181344"/>
            <a:ext cx="718502" cy="365125"/>
          </a:xfrm>
        </p:spPr>
        <p:txBody>
          <a:bodyPr/>
          <a:lstStyle/>
          <a:p>
            <a:fld id="{0AB9CFEB-C0EC-4A03-8E63-CCB61174CFA3}" type="datetimeFigureOut">
              <a:rPr lang="en-US" smtClean="0"/>
              <a:pPr/>
              <a:t>4/2/2025</a:t>
            </a:fld>
            <a:endParaRPr lang="en-US"/>
          </a:p>
        </p:txBody>
      </p:sp>
      <p:sp>
        <p:nvSpPr>
          <p:cNvPr id="6" name="Footer Placeholder 5"/>
          <p:cNvSpPr>
            <a:spLocks noGrp="1"/>
          </p:cNvSpPr>
          <p:nvPr>
            <p:ph type="ftr" sz="quarter" idx="11"/>
          </p:nvPr>
        </p:nvSpPr>
        <p:spPr>
          <a:xfrm>
            <a:off x="818348" y="6181344"/>
            <a:ext cx="3705300" cy="365125"/>
          </a:xfrm>
        </p:spPr>
        <p:txBody>
          <a:bodyPr/>
          <a:lstStyle/>
          <a:p>
            <a:endParaRPr lang="en-US"/>
          </a:p>
        </p:txBody>
      </p:sp>
      <p:sp>
        <p:nvSpPr>
          <p:cNvPr id="7" name="Slide Number Placeholder 6"/>
          <p:cNvSpPr>
            <a:spLocks noGrp="1"/>
          </p:cNvSpPr>
          <p:nvPr>
            <p:ph type="sldNum" sz="quarter" idx="12"/>
          </p:nvPr>
        </p:nvSpPr>
        <p:spPr>
          <a:xfrm>
            <a:off x="8024262" y="6181344"/>
            <a:ext cx="305186" cy="329250"/>
          </a:xfrm>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988609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677" y="4377485"/>
            <a:ext cx="7413007" cy="907505"/>
          </a:xfrm>
        </p:spPr>
        <p:txBody>
          <a:bodyPr anchor="b">
            <a:normAutofit/>
          </a:bodyPr>
          <a:lstStyle>
            <a:lvl1pPr algn="l">
              <a:defRPr sz="2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7678" y="996188"/>
            <a:ext cx="7301427" cy="298112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7677" y="5284990"/>
            <a:ext cx="7413007" cy="81707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0AB9CFEB-C0EC-4A03-8E63-CCB61174CFA3}" type="datetimeFigureOut">
              <a:rPr lang="en-US" smtClean="0"/>
              <a:pPr/>
              <a:t>4/2/2025</a:t>
            </a:fld>
            <a:endParaRPr lang="en-US"/>
          </a:p>
        </p:txBody>
      </p:sp>
      <p:sp>
        <p:nvSpPr>
          <p:cNvPr id="6" name="Footer Placeholder 5"/>
          <p:cNvSpPr>
            <a:spLocks noGrp="1"/>
          </p:cNvSpPr>
          <p:nvPr>
            <p:ph type="ftr" sz="quarter" idx="11"/>
          </p:nvPr>
        </p:nvSpPr>
        <p:spPr>
          <a:xfrm>
            <a:off x="917678" y="6181344"/>
            <a:ext cx="5337278" cy="365125"/>
          </a:xfrm>
        </p:spPr>
        <p:txBody>
          <a:bodyPr/>
          <a:lstStyle/>
          <a:p>
            <a:endParaRPr lang="en-US"/>
          </a:p>
        </p:txBody>
      </p:sp>
      <p:sp>
        <p:nvSpPr>
          <p:cNvPr id="7" name="Slide Number Placeholder 6"/>
          <p:cNvSpPr>
            <a:spLocks noGrp="1"/>
          </p:cNvSpPr>
          <p:nvPr>
            <p:ph type="sldNum" sz="quarter" idx="12"/>
          </p:nvPr>
        </p:nvSpPr>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1513187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18347" y="596018"/>
            <a:ext cx="7511474" cy="3137782"/>
          </a:xfrm>
        </p:spPr>
        <p:txBody>
          <a:bodyPr anchor="ctr">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818347" y="4343400"/>
            <a:ext cx="7511474" cy="1758660"/>
          </a:xfrm>
        </p:spPr>
        <p:txBody>
          <a:bodyPr anchor="ctr">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B9CFEB-C0EC-4A03-8E63-CCB61174CFA3}" type="datetimeFigureOut">
              <a:rPr lang="en-US" smtClean="0"/>
              <a:pPr/>
              <a:t>4/2/2025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24152689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583818" y="860276"/>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7888822" y="29859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084942" y="596018"/>
            <a:ext cx="6974115" cy="3044079"/>
          </a:xfrm>
        </p:spPr>
        <p:txBody>
          <a:bodyPr anchor="ctr">
            <a:normAutofit/>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256436" y="3650606"/>
            <a:ext cx="6631128" cy="381000"/>
          </a:xfrm>
        </p:spPr>
        <p:txBody>
          <a:bodyPr anchor="ctr">
            <a:normAutofit/>
          </a:bodyPr>
          <a:lstStyle>
            <a:lvl1pPr marL="0" indent="0">
              <a:buFontTx/>
              <a:buNone/>
              <a:defRPr sz="14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818347" y="4641206"/>
            <a:ext cx="7511473" cy="1447800"/>
          </a:xfrm>
        </p:spPr>
        <p:txBody>
          <a:bodyPr anchor="ctr">
            <a:normAutofit/>
          </a:bodyPr>
          <a:lstStyle>
            <a:lvl1pPr marL="0" indent="0" algn="l">
              <a:buNone/>
              <a:defRPr sz="1800">
                <a:gradFill flip="none" rotWithShape="1">
                  <a:gsLst>
                    <a:gs pos="0">
                      <a:schemeClr val="tx1"/>
                    </a:gs>
                    <a:gs pos="100000">
                      <a:schemeClr val="tx1">
                        <a:lumMod val="75000"/>
                      </a:schemeClr>
                    </a:gs>
                  </a:gsLst>
                  <a:lin ang="0" scaled="1"/>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B9CFEB-C0EC-4A03-8E63-CCB61174CFA3}" type="datetimeFigureOut">
              <a:rPr lang="en-US" smtClean="0"/>
              <a:pPr/>
              <a:t>4/2/2025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226954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18347" y="3603566"/>
            <a:ext cx="7512338" cy="1468800"/>
          </a:xfrm>
        </p:spPr>
        <p:txBody>
          <a:bodyPr anchor="b">
            <a:normAutofit/>
          </a:bodyPr>
          <a:lstStyle>
            <a:lvl1pPr algn="l">
              <a:defRPr sz="2800" b="0" cap="all"/>
            </a:lvl1pPr>
          </a:lstStyle>
          <a:p>
            <a:r>
              <a:rPr lang="en-US"/>
              <a:t>Click to edit Master title style</a:t>
            </a:r>
            <a:endParaRPr lang="en-US" dirty="0"/>
          </a:p>
        </p:txBody>
      </p:sp>
      <p:sp>
        <p:nvSpPr>
          <p:cNvPr id="3" name="Text Placeholder 2"/>
          <p:cNvSpPr>
            <a:spLocks noGrp="1"/>
          </p:cNvSpPr>
          <p:nvPr>
            <p:ph type="body" idx="1"/>
          </p:nvPr>
        </p:nvSpPr>
        <p:spPr>
          <a:xfrm>
            <a:off x="821015" y="5072366"/>
            <a:ext cx="7512339" cy="1029694"/>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B9CFEB-C0EC-4A03-8E63-CCB61174CFA3}" type="datetimeFigureOut">
              <a:rPr lang="en-US" smtClean="0"/>
              <a:pPr/>
              <a:t>4/2/2025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21581212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extBox 12"/>
          <p:cNvSpPr txBox="1"/>
          <p:nvPr/>
        </p:nvSpPr>
        <p:spPr>
          <a:xfrm>
            <a:off x="583818" y="753851"/>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6" name="TextBox 15"/>
          <p:cNvSpPr txBox="1"/>
          <p:nvPr/>
        </p:nvSpPr>
        <p:spPr>
          <a:xfrm>
            <a:off x="7887556" y="2879498"/>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084942" y="596018"/>
            <a:ext cx="6974115" cy="2844369"/>
          </a:xfrm>
        </p:spPr>
        <p:txBody>
          <a:bodyPr anchor="ctr">
            <a:normAutofit/>
          </a:bodyPr>
          <a:lstStyle>
            <a:lvl1pPr algn="l">
              <a:defRPr sz="2800" b="0" cap="all">
                <a:gradFill flip="none" rotWithShape="1">
                  <a:gsLst>
                    <a:gs pos="0">
                      <a:schemeClr val="tx1"/>
                    </a:gs>
                    <a:gs pos="100000">
                      <a:schemeClr val="tx1">
                        <a:lumMod val="75000"/>
                      </a:schemeClr>
                    </a:gs>
                  </a:gsLst>
                  <a:lin ang="5400000" scaled="0"/>
                  <a:tileRect/>
                </a:gra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818347" y="3886200"/>
            <a:ext cx="7512338" cy="1053662"/>
          </a:xfrm>
        </p:spPr>
        <p:txBody>
          <a:bodyPr vert="horz" lIns="91440" tIns="45720" rIns="91440" bIns="45720" rtlCol="0" anchor="b">
            <a:normAutofit/>
          </a:bodyPr>
          <a:lstStyle>
            <a:lvl1pPr>
              <a:buNone/>
              <a:defRPr lang="en-US" sz="2000" b="0" cap="all" dirty="0">
                <a:ln w="3175" cmpd="sng">
                  <a:noFill/>
                </a:ln>
                <a:gradFill flip="none" rotWithShape="1">
                  <a:gsLst>
                    <a:gs pos="0">
                      <a:schemeClr val="tx1"/>
                    </a:gs>
                    <a:gs pos="100000">
                      <a:schemeClr val="tx1">
                        <a:lumMod val="75000"/>
                      </a:schemeClr>
                    </a:gs>
                  </a:gsLst>
                  <a:lin ang="0" scaled="1"/>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818347" y="4939862"/>
            <a:ext cx="7512338" cy="1162198"/>
          </a:xfrm>
        </p:spPr>
        <p:txBody>
          <a:bodyPr anchor="t">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B9CFEB-C0EC-4A03-8E63-CCB61174CFA3}" type="datetimeFigureOut">
              <a:rPr lang="en-US" smtClean="0"/>
              <a:pPr/>
              <a:t>4/2/2025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1118153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818346" y="596018"/>
            <a:ext cx="7511473" cy="2756783"/>
          </a:xfrm>
        </p:spPr>
        <p:txBody>
          <a:bodyPr vert="horz" lIns="91440" tIns="45720" rIns="91440" bIns="45720" rtlCol="0" anchor="ctr">
            <a:normAutofit/>
          </a:bodyPr>
          <a:lstStyle>
            <a:lvl1pPr>
              <a:defRPr lang="en-US" sz="2800"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818346" y="3682941"/>
            <a:ext cx="7511473" cy="1049283"/>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818347" y="4732224"/>
            <a:ext cx="7511472" cy="1369836"/>
          </a:xfrm>
        </p:spPr>
        <p:txBody>
          <a:bodyPr anchor="t">
            <a:normAutofit/>
          </a:bodyPr>
          <a:lstStyle>
            <a:lvl1pPr marL="0" indent="0" algn="l">
              <a:buNone/>
              <a:defRPr sz="1600">
                <a:gradFill flip="none" rotWithShape="1">
                  <a:gsLst>
                    <a:gs pos="0">
                      <a:schemeClr val="tx1"/>
                    </a:gs>
                    <a:gs pos="100000">
                      <a:schemeClr val="tx1">
                        <a:lumMod val="75000"/>
                      </a:schemeClr>
                    </a:gs>
                  </a:gsLst>
                  <a:lin ang="5400000" scaled="0"/>
                  <a:tileRect/>
                </a:gra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AB9CFEB-C0EC-4A03-8E63-CCB61174CFA3}" type="datetimeFigureOut">
              <a:rPr lang="en-US" smtClean="0"/>
              <a:pPr/>
              <a:t>4/2/2025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20417296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818347" y="596018"/>
            <a:ext cx="7511473" cy="131248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B9CFEB-C0EC-4A03-8E63-CCB61174CFA3}" type="datetimeFigureOut">
              <a:rPr lang="en-US" smtClean="0"/>
              <a:pPr/>
              <a:t>4/2/2025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3419191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1708" y="596018"/>
            <a:ext cx="1778112" cy="550604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8347" y="596018"/>
            <a:ext cx="5624137" cy="5506042"/>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B9CFEB-C0EC-4A03-8E63-CCB61174CFA3}" type="datetimeFigureOut">
              <a:rPr lang="en-US" smtClean="0"/>
              <a:pPr/>
              <a:t>4/2/2025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89E28E-9FBF-49B9-BD08-8263FE01B9B7}" type="slidenum">
              <a:rPr lang="en-US" smtClean="0"/>
              <a:pPr/>
              <a:t>‹#›</a:t>
            </a:fld>
            <a:endParaRPr lang="en-US"/>
          </a:p>
        </p:txBody>
      </p:sp>
    </p:spTree>
    <p:extLst>
      <p:ext uri="{BB962C8B-B14F-4D97-AF65-F5344CB8AC3E}">
        <p14:creationId xmlns:p14="http://schemas.microsoft.com/office/powerpoint/2010/main" val="40781730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8347" y="596018"/>
            <a:ext cx="7511473" cy="131248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18348" y="2060898"/>
            <a:ext cx="7511472" cy="4041162"/>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551708" y="6178260"/>
            <a:ext cx="1287464" cy="365125"/>
          </a:xfrm>
          <a:prstGeom prst="rect">
            <a:avLst/>
          </a:prstGeom>
        </p:spPr>
        <p:txBody>
          <a:bodyPr vert="horz" lIns="91440" tIns="45720" rIns="91440" bIns="45720" rtlCol="0" anchor="ctr"/>
          <a:lstStyle>
            <a:lvl1pPr algn="r">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fld id="{0AB9CFEB-C0EC-4A03-8E63-CCB61174CFA3}" type="datetimeFigureOut">
              <a:rPr lang="en-US" smtClean="0"/>
              <a:pPr/>
              <a:t>4/2/2025</a:t>
            </a:fld>
            <a:endParaRPr lang="en-US"/>
          </a:p>
        </p:txBody>
      </p:sp>
      <p:sp>
        <p:nvSpPr>
          <p:cNvPr id="5" name="Footer Placeholder 4"/>
          <p:cNvSpPr>
            <a:spLocks noGrp="1"/>
          </p:cNvSpPr>
          <p:nvPr>
            <p:ph type="ftr" sz="quarter" idx="3"/>
          </p:nvPr>
        </p:nvSpPr>
        <p:spPr>
          <a:xfrm>
            <a:off x="818347" y="6178260"/>
            <a:ext cx="5624137" cy="365125"/>
          </a:xfrm>
          <a:prstGeom prst="rect">
            <a:avLst/>
          </a:prstGeom>
        </p:spPr>
        <p:txBody>
          <a:bodyPr vert="horz" lIns="91440" tIns="45720" rIns="91440" bIns="45720" rtlCol="0" anchor="ctr"/>
          <a:lstStyle>
            <a:lvl1pPr algn="l">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a:p>
        </p:txBody>
      </p:sp>
      <p:sp>
        <p:nvSpPr>
          <p:cNvPr id="6" name="Slide Number Placeholder 5"/>
          <p:cNvSpPr>
            <a:spLocks noGrp="1"/>
          </p:cNvSpPr>
          <p:nvPr>
            <p:ph type="sldNum" sz="quarter" idx="4"/>
          </p:nvPr>
        </p:nvSpPr>
        <p:spPr>
          <a:xfrm>
            <a:off x="7917202" y="6178260"/>
            <a:ext cx="413483" cy="365125"/>
          </a:xfrm>
          <a:prstGeom prst="rect">
            <a:avLst/>
          </a:prstGeom>
        </p:spPr>
        <p:txBody>
          <a:bodyPr vert="horz" lIns="91440" tIns="45720" rIns="91440" bIns="45720" rtlCol="0" anchor="ctr"/>
          <a:lstStyle>
            <a:lvl1pPr algn="r">
              <a:defRPr sz="800" b="1" i="0">
                <a:solidFill>
                  <a:schemeClr val="tx1">
                    <a:lumMod val="75000"/>
                  </a:schemeClr>
                </a:solidFill>
                <a:effectLst>
                  <a:outerShdw blurRad="50800" dist="38100" dir="2700000" algn="tl" rotWithShape="0">
                    <a:srgbClr val="000000">
                      <a:alpha val="43000"/>
                    </a:srgbClr>
                  </a:outerShdw>
                </a:effectLst>
                <a:latin typeface="+mn-lt"/>
              </a:defRPr>
            </a:lvl1pPr>
          </a:lstStyle>
          <a:p>
            <a:fld id="{8189E28E-9FBF-49B9-BD08-8263FE01B9B7}" type="slidenum">
              <a:rPr lang="en-US" smtClean="0"/>
              <a:pPr/>
              <a:t>‹#›</a:t>
            </a:fld>
            <a:endParaRPr lang="en-US"/>
          </a:p>
        </p:txBody>
      </p:sp>
    </p:spTree>
    <p:extLst>
      <p:ext uri="{BB962C8B-B14F-4D97-AF65-F5344CB8AC3E}">
        <p14:creationId xmlns:p14="http://schemas.microsoft.com/office/powerpoint/2010/main" val="12556090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2800" kern="1200" cap="all">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30000"/>
        <a:buFont typeface="Arial"/>
        <a:buChar char="•"/>
        <a:defRPr sz="18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30000"/>
        <a:buFont typeface="Arial"/>
        <a:buChar char="•"/>
        <a:defRPr sz="16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30000"/>
        <a:buFont typeface="Arial"/>
        <a:buChar char="•"/>
        <a:defRPr sz="14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30000"/>
        <a:buFont typeface="Arial"/>
        <a:buChar char="•"/>
        <a:defRPr sz="12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3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100" kern="1200" cap="small">
          <a:gradFill flip="none" rotWithShape="1">
            <a:gsLst>
              <a:gs pos="0">
                <a:schemeClr val="tx1"/>
              </a:gs>
              <a:gs pos="100000">
                <a:schemeClr val="tx1">
                  <a:lumMod val="75000"/>
                </a:schemeClr>
              </a:gs>
            </a:gsLst>
            <a:lin ang="540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18417" y="4114800"/>
            <a:ext cx="6530183" cy="1447801"/>
          </a:xfrm>
          <a:solidFill>
            <a:schemeClr val="accent1"/>
          </a:solidFill>
        </p:spPr>
        <p:txBody>
          <a:bodyPr>
            <a:normAutofit fontScale="90000"/>
          </a:bodyPr>
          <a:lstStyle/>
          <a:p>
            <a:pPr>
              <a:lnSpc>
                <a:spcPct val="90000"/>
              </a:lnSpc>
            </a:pPr>
            <a:r>
              <a:rPr lang="en-US">
                <a:solidFill>
                  <a:schemeClr val="tx1"/>
                </a:solidFill>
                <a:effectLst/>
              </a:rPr>
              <a:t>Our EXPERIENCE. </a:t>
            </a:r>
            <a:br>
              <a:rPr lang="en-US">
                <a:solidFill>
                  <a:schemeClr val="tx1"/>
                </a:solidFill>
                <a:effectLst/>
              </a:rPr>
            </a:br>
            <a:r>
              <a:rPr lang="en-US">
                <a:solidFill>
                  <a:schemeClr val="tx1"/>
                </a:solidFill>
                <a:effectLst/>
              </a:rPr>
              <a:t>YOUR Success.</a:t>
            </a:r>
            <a:br>
              <a:rPr lang="en-US" sz="2200" dirty="0"/>
            </a:br>
            <a:endParaRPr lang="en-US" sz="2200" dirty="0"/>
          </a:p>
        </p:txBody>
      </p:sp>
      <p:sp>
        <p:nvSpPr>
          <p:cNvPr id="3" name="Subtitle 2"/>
          <p:cNvSpPr>
            <a:spLocks noGrp="1"/>
          </p:cNvSpPr>
          <p:nvPr>
            <p:ph type="subTitle" idx="1"/>
          </p:nvPr>
        </p:nvSpPr>
        <p:spPr>
          <a:xfrm>
            <a:off x="1318417" y="5638800"/>
            <a:ext cx="6507166" cy="722243"/>
          </a:xfrm>
        </p:spPr>
        <p:txBody>
          <a:bodyPr>
            <a:normAutofit fontScale="85000" lnSpcReduction="20000"/>
          </a:bodyPr>
          <a:lstStyle/>
          <a:p>
            <a:pPr>
              <a:lnSpc>
                <a:spcPct val="90000"/>
              </a:lnSpc>
            </a:pPr>
            <a:r>
              <a:rPr lang="en-US" sz="2000">
                <a:solidFill>
                  <a:schemeClr val="tx1"/>
                </a:solidFill>
              </a:rPr>
              <a:t> </a:t>
            </a:r>
            <a:r>
              <a:rPr lang="en-US" sz="2000">
                <a:solidFill>
                  <a:schemeClr val="bg1"/>
                </a:solidFill>
              </a:rPr>
              <a:t>“Your most important right as a taxpayer is your right to protest to the appraisal review board (ARB). “ Susan Combs, Texas Comptroller</a:t>
            </a:r>
          </a:p>
          <a:p>
            <a:pPr>
              <a:lnSpc>
                <a:spcPct val="90000"/>
              </a:lnSpc>
            </a:pPr>
            <a:endParaRPr lang="en-US" sz="1500" dirty="0"/>
          </a:p>
        </p:txBody>
      </p:sp>
      <p:pic>
        <p:nvPicPr>
          <p:cNvPr id="15" name="Picture 14" descr="A close up of a logo&#10;&#10;Description generated with very high confidence">
            <a:extLst>
              <a:ext uri="{FF2B5EF4-FFF2-40B4-BE49-F238E27FC236}">
                <a16:creationId xmlns:a16="http://schemas.microsoft.com/office/drawing/2014/main" id="{0A05F2FC-E03A-4512-A120-55A17176F2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18417" y="1447800"/>
            <a:ext cx="6872266" cy="221030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690F3EE-0CD1-4520-B020-4E1DF3141C7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9EFDE1E9-7FE0-45CA-9DE2-237F77319A9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2270840"/>
          </a:xfrm>
          <a:custGeom>
            <a:avLst/>
            <a:gdLst>
              <a:gd name="connsiteX0" fmla="*/ 0 w 12192000"/>
              <a:gd name="connsiteY0" fmla="*/ 0 h 2270840"/>
              <a:gd name="connsiteX1" fmla="*/ 12192000 w 12192000"/>
              <a:gd name="connsiteY1" fmla="*/ 0 h 2270840"/>
              <a:gd name="connsiteX2" fmla="*/ 12192000 w 12192000"/>
              <a:gd name="connsiteY2" fmla="*/ 519831 h 2270840"/>
              <a:gd name="connsiteX3" fmla="*/ 12192000 w 12192000"/>
              <a:gd name="connsiteY3" fmla="*/ 744794 h 2270840"/>
              <a:gd name="connsiteX4" fmla="*/ 12192000 w 12192000"/>
              <a:gd name="connsiteY4" fmla="*/ 1754022 h 2270840"/>
              <a:gd name="connsiteX5" fmla="*/ 11957522 w 12192000"/>
              <a:gd name="connsiteY5" fmla="*/ 1797924 h 2270840"/>
              <a:gd name="connsiteX6" fmla="*/ 11679973 w 12192000"/>
              <a:gd name="connsiteY6" fmla="*/ 1847668 h 2270840"/>
              <a:gd name="connsiteX7" fmla="*/ 11401197 w 12192000"/>
              <a:gd name="connsiteY7" fmla="*/ 1896361 h 2270840"/>
              <a:gd name="connsiteX8" fmla="*/ 11121192 w 12192000"/>
              <a:gd name="connsiteY8" fmla="*/ 1938047 h 2270840"/>
              <a:gd name="connsiteX9" fmla="*/ 10842416 w 12192000"/>
              <a:gd name="connsiteY9" fmla="*/ 1980084 h 2270840"/>
              <a:gd name="connsiteX10" fmla="*/ 10562411 w 12192000"/>
              <a:gd name="connsiteY10" fmla="*/ 2019319 h 2270840"/>
              <a:gd name="connsiteX11" fmla="*/ 10286091 w 12192000"/>
              <a:gd name="connsiteY11" fmla="*/ 2052948 h 2270840"/>
              <a:gd name="connsiteX12" fmla="*/ 10006086 w 12192000"/>
              <a:gd name="connsiteY12" fmla="*/ 2084826 h 2270840"/>
              <a:gd name="connsiteX13" fmla="*/ 9727310 w 12192000"/>
              <a:gd name="connsiteY13" fmla="*/ 2113902 h 2270840"/>
              <a:gd name="connsiteX14" fmla="*/ 9453445 w 12192000"/>
              <a:gd name="connsiteY14" fmla="*/ 2139124 h 2270840"/>
              <a:gd name="connsiteX15" fmla="*/ 9175897 w 12192000"/>
              <a:gd name="connsiteY15" fmla="*/ 2164346 h 2270840"/>
              <a:gd name="connsiteX16" fmla="*/ 8902033 w 12192000"/>
              <a:gd name="connsiteY16" fmla="*/ 2185365 h 2270840"/>
              <a:gd name="connsiteX17" fmla="*/ 8628169 w 12192000"/>
              <a:gd name="connsiteY17" fmla="*/ 2201829 h 2270840"/>
              <a:gd name="connsiteX18" fmla="*/ 8355533 w 12192000"/>
              <a:gd name="connsiteY18" fmla="*/ 2218995 h 2270840"/>
              <a:gd name="connsiteX19" fmla="*/ 8085353 w 12192000"/>
              <a:gd name="connsiteY19" fmla="*/ 2233357 h 2270840"/>
              <a:gd name="connsiteX20" fmla="*/ 7817629 w 12192000"/>
              <a:gd name="connsiteY20" fmla="*/ 2243516 h 2270840"/>
              <a:gd name="connsiteX21" fmla="*/ 7549905 w 12192000"/>
              <a:gd name="connsiteY21" fmla="*/ 2252274 h 2270840"/>
              <a:gd name="connsiteX22" fmla="*/ 7284638 w 12192000"/>
              <a:gd name="connsiteY22" fmla="*/ 2260681 h 2270840"/>
              <a:gd name="connsiteX23" fmla="*/ 7023055 w 12192000"/>
              <a:gd name="connsiteY23" fmla="*/ 2264535 h 2270840"/>
              <a:gd name="connsiteX24" fmla="*/ 6761472 w 12192000"/>
              <a:gd name="connsiteY24" fmla="*/ 2268738 h 2270840"/>
              <a:gd name="connsiteX25" fmla="*/ 6503573 w 12192000"/>
              <a:gd name="connsiteY25" fmla="*/ 2270840 h 2270840"/>
              <a:gd name="connsiteX26" fmla="*/ 6248130 w 12192000"/>
              <a:gd name="connsiteY26" fmla="*/ 2268738 h 2270840"/>
              <a:gd name="connsiteX27" fmla="*/ 5995144 w 12192000"/>
              <a:gd name="connsiteY27" fmla="*/ 2268738 h 2270840"/>
              <a:gd name="connsiteX28" fmla="*/ 5744613 w 12192000"/>
              <a:gd name="connsiteY28" fmla="*/ 2264535 h 2270840"/>
              <a:gd name="connsiteX29" fmla="*/ 5498995 w 12192000"/>
              <a:gd name="connsiteY29" fmla="*/ 2258229 h 2270840"/>
              <a:gd name="connsiteX30" fmla="*/ 5255834 w 12192000"/>
              <a:gd name="connsiteY30" fmla="*/ 2252274 h 2270840"/>
              <a:gd name="connsiteX31" fmla="*/ 5017584 w 12192000"/>
              <a:gd name="connsiteY31" fmla="*/ 2245618 h 2270840"/>
              <a:gd name="connsiteX32" fmla="*/ 4780562 w 12192000"/>
              <a:gd name="connsiteY32" fmla="*/ 2235459 h 2270840"/>
              <a:gd name="connsiteX33" fmla="*/ 4547227 w 12192000"/>
              <a:gd name="connsiteY33" fmla="*/ 2224599 h 2270840"/>
              <a:gd name="connsiteX34" fmla="*/ 4318800 w 12192000"/>
              <a:gd name="connsiteY34" fmla="*/ 2214791 h 2270840"/>
              <a:gd name="connsiteX35" fmla="*/ 3873004 w 12192000"/>
              <a:gd name="connsiteY35" fmla="*/ 2187116 h 2270840"/>
              <a:gd name="connsiteX36" fmla="*/ 3445628 w 12192000"/>
              <a:gd name="connsiteY36" fmla="*/ 2157691 h 2270840"/>
              <a:gd name="connsiteX37" fmla="*/ 3035446 w 12192000"/>
              <a:gd name="connsiteY37" fmla="*/ 2126863 h 2270840"/>
              <a:gd name="connsiteX38" fmla="*/ 2647370 w 12192000"/>
              <a:gd name="connsiteY38" fmla="*/ 2092884 h 2270840"/>
              <a:gd name="connsiteX39" fmla="*/ 2276487 w 12192000"/>
              <a:gd name="connsiteY39" fmla="*/ 2057502 h 2270840"/>
              <a:gd name="connsiteX40" fmla="*/ 1932621 w 12192000"/>
              <a:gd name="connsiteY40" fmla="*/ 2019319 h 2270840"/>
              <a:gd name="connsiteX41" fmla="*/ 1609634 w 12192000"/>
              <a:gd name="connsiteY41" fmla="*/ 1981836 h 2270840"/>
              <a:gd name="connsiteX42" fmla="*/ 1312435 w 12192000"/>
              <a:gd name="connsiteY42" fmla="*/ 1944353 h 2270840"/>
              <a:gd name="connsiteX43" fmla="*/ 1039799 w 12192000"/>
              <a:gd name="connsiteY43" fmla="*/ 1908972 h 2270840"/>
              <a:gd name="connsiteX44" fmla="*/ 797865 w 12192000"/>
              <a:gd name="connsiteY44" fmla="*/ 1875342 h 2270840"/>
              <a:gd name="connsiteX45" fmla="*/ 579265 w 12192000"/>
              <a:gd name="connsiteY45" fmla="*/ 1843464 h 2270840"/>
              <a:gd name="connsiteX46" fmla="*/ 395052 w 12192000"/>
              <a:gd name="connsiteY46" fmla="*/ 1816841 h 2270840"/>
              <a:gd name="connsiteX47" fmla="*/ 240312 w 12192000"/>
              <a:gd name="connsiteY47" fmla="*/ 1791618 h 2270840"/>
              <a:gd name="connsiteX48" fmla="*/ 27853 w 12192000"/>
              <a:gd name="connsiteY48" fmla="*/ 1755537 h 2270840"/>
              <a:gd name="connsiteX49" fmla="*/ 0 w 12192000"/>
              <a:gd name="connsiteY49" fmla="*/ 1750824 h 2270840"/>
              <a:gd name="connsiteX50" fmla="*/ 0 w 12192000"/>
              <a:gd name="connsiteY50" fmla="*/ 744794 h 2270840"/>
              <a:gd name="connsiteX51" fmla="*/ 0 w 12192000"/>
              <a:gd name="connsiteY51" fmla="*/ 519831 h 227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270840">
                <a:moveTo>
                  <a:pt x="0" y="0"/>
                </a:moveTo>
                <a:lnTo>
                  <a:pt x="12192000" y="0"/>
                </a:lnTo>
                <a:lnTo>
                  <a:pt x="12192000" y="519831"/>
                </a:lnTo>
                <a:lnTo>
                  <a:pt x="12192000" y="744794"/>
                </a:lnTo>
                <a:lnTo>
                  <a:pt x="12192000" y="1754022"/>
                </a:lnTo>
                <a:lnTo>
                  <a:pt x="11957522" y="1797924"/>
                </a:lnTo>
                <a:lnTo>
                  <a:pt x="11679973" y="1847668"/>
                </a:lnTo>
                <a:lnTo>
                  <a:pt x="11401197" y="1896361"/>
                </a:lnTo>
                <a:lnTo>
                  <a:pt x="11121192" y="1938047"/>
                </a:lnTo>
                <a:lnTo>
                  <a:pt x="10842416" y="1980084"/>
                </a:lnTo>
                <a:lnTo>
                  <a:pt x="10562411" y="2019319"/>
                </a:lnTo>
                <a:lnTo>
                  <a:pt x="10286091" y="2052948"/>
                </a:lnTo>
                <a:lnTo>
                  <a:pt x="10006086" y="2084826"/>
                </a:lnTo>
                <a:lnTo>
                  <a:pt x="9727310" y="2113902"/>
                </a:lnTo>
                <a:lnTo>
                  <a:pt x="9453445" y="2139124"/>
                </a:lnTo>
                <a:lnTo>
                  <a:pt x="9175897" y="2164346"/>
                </a:lnTo>
                <a:lnTo>
                  <a:pt x="8902033" y="2185365"/>
                </a:lnTo>
                <a:lnTo>
                  <a:pt x="8628169" y="2201829"/>
                </a:lnTo>
                <a:lnTo>
                  <a:pt x="8355533" y="2218995"/>
                </a:lnTo>
                <a:lnTo>
                  <a:pt x="8085353" y="2233357"/>
                </a:lnTo>
                <a:lnTo>
                  <a:pt x="7817629" y="2243516"/>
                </a:lnTo>
                <a:lnTo>
                  <a:pt x="7549905" y="2252274"/>
                </a:lnTo>
                <a:lnTo>
                  <a:pt x="7284638" y="2260681"/>
                </a:lnTo>
                <a:lnTo>
                  <a:pt x="7023055" y="2264535"/>
                </a:lnTo>
                <a:lnTo>
                  <a:pt x="6761472" y="2268738"/>
                </a:lnTo>
                <a:lnTo>
                  <a:pt x="6503573" y="2270840"/>
                </a:lnTo>
                <a:lnTo>
                  <a:pt x="6248130" y="2268738"/>
                </a:lnTo>
                <a:lnTo>
                  <a:pt x="5995144" y="2268738"/>
                </a:lnTo>
                <a:lnTo>
                  <a:pt x="5744613" y="2264535"/>
                </a:lnTo>
                <a:lnTo>
                  <a:pt x="5498995" y="2258229"/>
                </a:lnTo>
                <a:lnTo>
                  <a:pt x="5255834" y="2252274"/>
                </a:lnTo>
                <a:lnTo>
                  <a:pt x="5017584" y="2245618"/>
                </a:lnTo>
                <a:lnTo>
                  <a:pt x="4780562" y="2235459"/>
                </a:lnTo>
                <a:lnTo>
                  <a:pt x="4547227" y="2224599"/>
                </a:lnTo>
                <a:lnTo>
                  <a:pt x="4318800" y="2214791"/>
                </a:lnTo>
                <a:lnTo>
                  <a:pt x="3873004" y="2187116"/>
                </a:lnTo>
                <a:lnTo>
                  <a:pt x="3445628" y="2157691"/>
                </a:lnTo>
                <a:lnTo>
                  <a:pt x="3035446" y="2126863"/>
                </a:lnTo>
                <a:lnTo>
                  <a:pt x="2647370" y="2092884"/>
                </a:lnTo>
                <a:lnTo>
                  <a:pt x="2276487" y="2057502"/>
                </a:lnTo>
                <a:lnTo>
                  <a:pt x="1932621" y="2019319"/>
                </a:lnTo>
                <a:lnTo>
                  <a:pt x="1609634" y="1981836"/>
                </a:lnTo>
                <a:lnTo>
                  <a:pt x="1312435" y="1944353"/>
                </a:lnTo>
                <a:lnTo>
                  <a:pt x="1039799" y="1908972"/>
                </a:lnTo>
                <a:lnTo>
                  <a:pt x="797865" y="1875342"/>
                </a:lnTo>
                <a:lnTo>
                  <a:pt x="579265" y="1843464"/>
                </a:lnTo>
                <a:lnTo>
                  <a:pt x="395052" y="1816841"/>
                </a:lnTo>
                <a:lnTo>
                  <a:pt x="240312" y="1791618"/>
                </a:lnTo>
                <a:lnTo>
                  <a:pt x="27853" y="1755537"/>
                </a:lnTo>
                <a:lnTo>
                  <a:pt x="0" y="1750824"/>
                </a:lnTo>
                <a:lnTo>
                  <a:pt x="0" y="744794"/>
                </a:lnTo>
                <a:lnTo>
                  <a:pt x="0" y="519831"/>
                </a:lnTo>
                <a:close/>
              </a:path>
            </a:pathLst>
          </a:custGeom>
          <a:ln w="44450">
            <a:gradFill>
              <a:gsLst>
                <a:gs pos="0">
                  <a:schemeClr val="bg2">
                    <a:alpha val="65000"/>
                  </a:schemeClr>
                </a:gs>
                <a:gs pos="98000">
                  <a:schemeClr val="bg2">
                    <a:lumMod val="75000"/>
                    <a:alpha val="55000"/>
                  </a:schemeClr>
                </a:gs>
              </a:gsLst>
              <a:lin ang="5400000" scaled="1"/>
            </a:gradFill>
          </a:ln>
          <a:effectLst>
            <a:outerShdw blurRad="50800" dist="38100" dir="5400000" algn="t" rotWithShape="0">
              <a:prstClr val="black">
                <a:alpha val="50000"/>
              </a:prstClr>
            </a:outerShdw>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76200" y="76200"/>
            <a:ext cx="2649141" cy="838200"/>
          </a:xfrm>
        </p:spPr>
        <p:txBody>
          <a:bodyPr>
            <a:normAutofit/>
          </a:bodyPr>
          <a:lstStyle/>
          <a:p>
            <a:pPr algn="ctr"/>
            <a:r>
              <a:rPr lang="en-US" dirty="0"/>
              <a:t>ABOUT</a:t>
            </a:r>
          </a:p>
        </p:txBody>
      </p:sp>
      <p:sp>
        <p:nvSpPr>
          <p:cNvPr id="3" name="Content Placeholder 2"/>
          <p:cNvSpPr>
            <a:spLocks noGrp="1"/>
          </p:cNvSpPr>
          <p:nvPr>
            <p:ph idx="1"/>
          </p:nvPr>
        </p:nvSpPr>
        <p:spPr>
          <a:xfrm>
            <a:off x="856059" y="2666999"/>
            <a:ext cx="7679904" cy="3886201"/>
          </a:xfrm>
        </p:spPr>
        <p:txBody>
          <a:bodyPr>
            <a:noAutofit/>
          </a:bodyPr>
          <a:lstStyle/>
          <a:p>
            <a:r>
              <a:rPr lang="en-US" sz="2000" dirty="0"/>
              <a:t>Full Service </a:t>
            </a:r>
            <a:r>
              <a:rPr lang="en-US" sz="2000" b="1" dirty="0"/>
              <a:t>COMMERCIAL</a:t>
            </a:r>
            <a:r>
              <a:rPr lang="en-US" sz="2000" dirty="0"/>
              <a:t> Real Estate Company in Arlington, Texas</a:t>
            </a:r>
          </a:p>
          <a:p>
            <a:pPr marL="0" indent="0">
              <a:buNone/>
            </a:pPr>
            <a:r>
              <a:rPr lang="en-US" sz="2000" dirty="0"/>
              <a:t>	- Brokerage and Leasing</a:t>
            </a:r>
          </a:p>
          <a:p>
            <a:pPr marL="0" indent="0">
              <a:buNone/>
            </a:pPr>
            <a:r>
              <a:rPr lang="en-US" sz="2000" dirty="0"/>
              <a:t>	- Appraisal: Commercial, Subdivisions, Lots and Land</a:t>
            </a:r>
          </a:p>
          <a:p>
            <a:pPr marL="0" indent="0">
              <a:buNone/>
            </a:pPr>
            <a:r>
              <a:rPr lang="en-US" sz="2000" dirty="0"/>
              <a:t>	- Property Tax Consulting: Commercial and Residential,				business personal property</a:t>
            </a:r>
          </a:p>
          <a:p>
            <a:pPr marL="0" indent="0">
              <a:buNone/>
            </a:pPr>
            <a:r>
              <a:rPr lang="en-US" sz="2000" dirty="0"/>
              <a:t>	- Development</a:t>
            </a:r>
          </a:p>
          <a:p>
            <a:pPr marL="0" indent="0">
              <a:buNone/>
            </a:pPr>
            <a:r>
              <a:rPr lang="en-US" sz="2000" dirty="0"/>
              <a:t>	- Property Management</a:t>
            </a:r>
          </a:p>
          <a:p>
            <a:pPr marL="0" indent="0">
              <a:buNone/>
            </a:pPr>
            <a:r>
              <a:rPr lang="en-US" sz="2000" dirty="0"/>
              <a:t>	- Zoning and Other Real Estate Consulting</a:t>
            </a:r>
          </a:p>
        </p:txBody>
      </p:sp>
      <p:pic>
        <p:nvPicPr>
          <p:cNvPr id="6" name="Picture 5">
            <a:extLst>
              <a:ext uri="{FF2B5EF4-FFF2-40B4-BE49-F238E27FC236}">
                <a16:creationId xmlns:a16="http://schemas.microsoft.com/office/drawing/2014/main" id="{427C7456-ECA5-43E2-A691-3D675ECBB1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32001"/>
            <a:ext cx="6859563" cy="2197601"/>
          </a:xfrm>
          <a:prstGeom prst="rect">
            <a:avLst/>
          </a:prstGeom>
        </p:spPr>
      </p:pic>
    </p:spTree>
    <p:extLst>
      <p:ext uri="{BB962C8B-B14F-4D97-AF65-F5344CB8AC3E}">
        <p14:creationId xmlns:p14="http://schemas.microsoft.com/office/powerpoint/2010/main" val="28165848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690F3EE-0CD1-4520-B020-4E1DF3141C7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9EFDE1E9-7FE0-45CA-9DE2-237F77319A9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2270840"/>
          </a:xfrm>
          <a:custGeom>
            <a:avLst/>
            <a:gdLst>
              <a:gd name="connsiteX0" fmla="*/ 0 w 12192000"/>
              <a:gd name="connsiteY0" fmla="*/ 0 h 2270840"/>
              <a:gd name="connsiteX1" fmla="*/ 12192000 w 12192000"/>
              <a:gd name="connsiteY1" fmla="*/ 0 h 2270840"/>
              <a:gd name="connsiteX2" fmla="*/ 12192000 w 12192000"/>
              <a:gd name="connsiteY2" fmla="*/ 519831 h 2270840"/>
              <a:gd name="connsiteX3" fmla="*/ 12192000 w 12192000"/>
              <a:gd name="connsiteY3" fmla="*/ 744794 h 2270840"/>
              <a:gd name="connsiteX4" fmla="*/ 12192000 w 12192000"/>
              <a:gd name="connsiteY4" fmla="*/ 1754022 h 2270840"/>
              <a:gd name="connsiteX5" fmla="*/ 11957522 w 12192000"/>
              <a:gd name="connsiteY5" fmla="*/ 1797924 h 2270840"/>
              <a:gd name="connsiteX6" fmla="*/ 11679973 w 12192000"/>
              <a:gd name="connsiteY6" fmla="*/ 1847668 h 2270840"/>
              <a:gd name="connsiteX7" fmla="*/ 11401197 w 12192000"/>
              <a:gd name="connsiteY7" fmla="*/ 1896361 h 2270840"/>
              <a:gd name="connsiteX8" fmla="*/ 11121192 w 12192000"/>
              <a:gd name="connsiteY8" fmla="*/ 1938047 h 2270840"/>
              <a:gd name="connsiteX9" fmla="*/ 10842416 w 12192000"/>
              <a:gd name="connsiteY9" fmla="*/ 1980084 h 2270840"/>
              <a:gd name="connsiteX10" fmla="*/ 10562411 w 12192000"/>
              <a:gd name="connsiteY10" fmla="*/ 2019319 h 2270840"/>
              <a:gd name="connsiteX11" fmla="*/ 10286091 w 12192000"/>
              <a:gd name="connsiteY11" fmla="*/ 2052948 h 2270840"/>
              <a:gd name="connsiteX12" fmla="*/ 10006086 w 12192000"/>
              <a:gd name="connsiteY12" fmla="*/ 2084826 h 2270840"/>
              <a:gd name="connsiteX13" fmla="*/ 9727310 w 12192000"/>
              <a:gd name="connsiteY13" fmla="*/ 2113902 h 2270840"/>
              <a:gd name="connsiteX14" fmla="*/ 9453445 w 12192000"/>
              <a:gd name="connsiteY14" fmla="*/ 2139124 h 2270840"/>
              <a:gd name="connsiteX15" fmla="*/ 9175897 w 12192000"/>
              <a:gd name="connsiteY15" fmla="*/ 2164346 h 2270840"/>
              <a:gd name="connsiteX16" fmla="*/ 8902033 w 12192000"/>
              <a:gd name="connsiteY16" fmla="*/ 2185365 h 2270840"/>
              <a:gd name="connsiteX17" fmla="*/ 8628169 w 12192000"/>
              <a:gd name="connsiteY17" fmla="*/ 2201829 h 2270840"/>
              <a:gd name="connsiteX18" fmla="*/ 8355533 w 12192000"/>
              <a:gd name="connsiteY18" fmla="*/ 2218995 h 2270840"/>
              <a:gd name="connsiteX19" fmla="*/ 8085353 w 12192000"/>
              <a:gd name="connsiteY19" fmla="*/ 2233357 h 2270840"/>
              <a:gd name="connsiteX20" fmla="*/ 7817629 w 12192000"/>
              <a:gd name="connsiteY20" fmla="*/ 2243516 h 2270840"/>
              <a:gd name="connsiteX21" fmla="*/ 7549905 w 12192000"/>
              <a:gd name="connsiteY21" fmla="*/ 2252274 h 2270840"/>
              <a:gd name="connsiteX22" fmla="*/ 7284638 w 12192000"/>
              <a:gd name="connsiteY22" fmla="*/ 2260681 h 2270840"/>
              <a:gd name="connsiteX23" fmla="*/ 7023055 w 12192000"/>
              <a:gd name="connsiteY23" fmla="*/ 2264535 h 2270840"/>
              <a:gd name="connsiteX24" fmla="*/ 6761472 w 12192000"/>
              <a:gd name="connsiteY24" fmla="*/ 2268738 h 2270840"/>
              <a:gd name="connsiteX25" fmla="*/ 6503573 w 12192000"/>
              <a:gd name="connsiteY25" fmla="*/ 2270840 h 2270840"/>
              <a:gd name="connsiteX26" fmla="*/ 6248130 w 12192000"/>
              <a:gd name="connsiteY26" fmla="*/ 2268738 h 2270840"/>
              <a:gd name="connsiteX27" fmla="*/ 5995144 w 12192000"/>
              <a:gd name="connsiteY27" fmla="*/ 2268738 h 2270840"/>
              <a:gd name="connsiteX28" fmla="*/ 5744613 w 12192000"/>
              <a:gd name="connsiteY28" fmla="*/ 2264535 h 2270840"/>
              <a:gd name="connsiteX29" fmla="*/ 5498995 w 12192000"/>
              <a:gd name="connsiteY29" fmla="*/ 2258229 h 2270840"/>
              <a:gd name="connsiteX30" fmla="*/ 5255834 w 12192000"/>
              <a:gd name="connsiteY30" fmla="*/ 2252274 h 2270840"/>
              <a:gd name="connsiteX31" fmla="*/ 5017584 w 12192000"/>
              <a:gd name="connsiteY31" fmla="*/ 2245618 h 2270840"/>
              <a:gd name="connsiteX32" fmla="*/ 4780562 w 12192000"/>
              <a:gd name="connsiteY32" fmla="*/ 2235459 h 2270840"/>
              <a:gd name="connsiteX33" fmla="*/ 4547227 w 12192000"/>
              <a:gd name="connsiteY33" fmla="*/ 2224599 h 2270840"/>
              <a:gd name="connsiteX34" fmla="*/ 4318800 w 12192000"/>
              <a:gd name="connsiteY34" fmla="*/ 2214791 h 2270840"/>
              <a:gd name="connsiteX35" fmla="*/ 3873004 w 12192000"/>
              <a:gd name="connsiteY35" fmla="*/ 2187116 h 2270840"/>
              <a:gd name="connsiteX36" fmla="*/ 3445628 w 12192000"/>
              <a:gd name="connsiteY36" fmla="*/ 2157691 h 2270840"/>
              <a:gd name="connsiteX37" fmla="*/ 3035446 w 12192000"/>
              <a:gd name="connsiteY37" fmla="*/ 2126863 h 2270840"/>
              <a:gd name="connsiteX38" fmla="*/ 2647370 w 12192000"/>
              <a:gd name="connsiteY38" fmla="*/ 2092884 h 2270840"/>
              <a:gd name="connsiteX39" fmla="*/ 2276487 w 12192000"/>
              <a:gd name="connsiteY39" fmla="*/ 2057502 h 2270840"/>
              <a:gd name="connsiteX40" fmla="*/ 1932621 w 12192000"/>
              <a:gd name="connsiteY40" fmla="*/ 2019319 h 2270840"/>
              <a:gd name="connsiteX41" fmla="*/ 1609634 w 12192000"/>
              <a:gd name="connsiteY41" fmla="*/ 1981836 h 2270840"/>
              <a:gd name="connsiteX42" fmla="*/ 1312435 w 12192000"/>
              <a:gd name="connsiteY42" fmla="*/ 1944353 h 2270840"/>
              <a:gd name="connsiteX43" fmla="*/ 1039799 w 12192000"/>
              <a:gd name="connsiteY43" fmla="*/ 1908972 h 2270840"/>
              <a:gd name="connsiteX44" fmla="*/ 797865 w 12192000"/>
              <a:gd name="connsiteY44" fmla="*/ 1875342 h 2270840"/>
              <a:gd name="connsiteX45" fmla="*/ 579265 w 12192000"/>
              <a:gd name="connsiteY45" fmla="*/ 1843464 h 2270840"/>
              <a:gd name="connsiteX46" fmla="*/ 395052 w 12192000"/>
              <a:gd name="connsiteY46" fmla="*/ 1816841 h 2270840"/>
              <a:gd name="connsiteX47" fmla="*/ 240312 w 12192000"/>
              <a:gd name="connsiteY47" fmla="*/ 1791618 h 2270840"/>
              <a:gd name="connsiteX48" fmla="*/ 27853 w 12192000"/>
              <a:gd name="connsiteY48" fmla="*/ 1755537 h 2270840"/>
              <a:gd name="connsiteX49" fmla="*/ 0 w 12192000"/>
              <a:gd name="connsiteY49" fmla="*/ 1750824 h 2270840"/>
              <a:gd name="connsiteX50" fmla="*/ 0 w 12192000"/>
              <a:gd name="connsiteY50" fmla="*/ 744794 h 2270840"/>
              <a:gd name="connsiteX51" fmla="*/ 0 w 12192000"/>
              <a:gd name="connsiteY51" fmla="*/ 519831 h 227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270840">
                <a:moveTo>
                  <a:pt x="0" y="0"/>
                </a:moveTo>
                <a:lnTo>
                  <a:pt x="12192000" y="0"/>
                </a:lnTo>
                <a:lnTo>
                  <a:pt x="12192000" y="519831"/>
                </a:lnTo>
                <a:lnTo>
                  <a:pt x="12192000" y="744794"/>
                </a:lnTo>
                <a:lnTo>
                  <a:pt x="12192000" y="1754022"/>
                </a:lnTo>
                <a:lnTo>
                  <a:pt x="11957522" y="1797924"/>
                </a:lnTo>
                <a:lnTo>
                  <a:pt x="11679973" y="1847668"/>
                </a:lnTo>
                <a:lnTo>
                  <a:pt x="11401197" y="1896361"/>
                </a:lnTo>
                <a:lnTo>
                  <a:pt x="11121192" y="1938047"/>
                </a:lnTo>
                <a:lnTo>
                  <a:pt x="10842416" y="1980084"/>
                </a:lnTo>
                <a:lnTo>
                  <a:pt x="10562411" y="2019319"/>
                </a:lnTo>
                <a:lnTo>
                  <a:pt x="10286091" y="2052948"/>
                </a:lnTo>
                <a:lnTo>
                  <a:pt x="10006086" y="2084826"/>
                </a:lnTo>
                <a:lnTo>
                  <a:pt x="9727310" y="2113902"/>
                </a:lnTo>
                <a:lnTo>
                  <a:pt x="9453445" y="2139124"/>
                </a:lnTo>
                <a:lnTo>
                  <a:pt x="9175897" y="2164346"/>
                </a:lnTo>
                <a:lnTo>
                  <a:pt x="8902033" y="2185365"/>
                </a:lnTo>
                <a:lnTo>
                  <a:pt x="8628169" y="2201829"/>
                </a:lnTo>
                <a:lnTo>
                  <a:pt x="8355533" y="2218995"/>
                </a:lnTo>
                <a:lnTo>
                  <a:pt x="8085353" y="2233357"/>
                </a:lnTo>
                <a:lnTo>
                  <a:pt x="7817629" y="2243516"/>
                </a:lnTo>
                <a:lnTo>
                  <a:pt x="7549905" y="2252274"/>
                </a:lnTo>
                <a:lnTo>
                  <a:pt x="7284638" y="2260681"/>
                </a:lnTo>
                <a:lnTo>
                  <a:pt x="7023055" y="2264535"/>
                </a:lnTo>
                <a:lnTo>
                  <a:pt x="6761472" y="2268738"/>
                </a:lnTo>
                <a:lnTo>
                  <a:pt x="6503573" y="2270840"/>
                </a:lnTo>
                <a:lnTo>
                  <a:pt x="6248130" y="2268738"/>
                </a:lnTo>
                <a:lnTo>
                  <a:pt x="5995144" y="2268738"/>
                </a:lnTo>
                <a:lnTo>
                  <a:pt x="5744613" y="2264535"/>
                </a:lnTo>
                <a:lnTo>
                  <a:pt x="5498995" y="2258229"/>
                </a:lnTo>
                <a:lnTo>
                  <a:pt x="5255834" y="2252274"/>
                </a:lnTo>
                <a:lnTo>
                  <a:pt x="5017584" y="2245618"/>
                </a:lnTo>
                <a:lnTo>
                  <a:pt x="4780562" y="2235459"/>
                </a:lnTo>
                <a:lnTo>
                  <a:pt x="4547227" y="2224599"/>
                </a:lnTo>
                <a:lnTo>
                  <a:pt x="4318800" y="2214791"/>
                </a:lnTo>
                <a:lnTo>
                  <a:pt x="3873004" y="2187116"/>
                </a:lnTo>
                <a:lnTo>
                  <a:pt x="3445628" y="2157691"/>
                </a:lnTo>
                <a:lnTo>
                  <a:pt x="3035446" y="2126863"/>
                </a:lnTo>
                <a:lnTo>
                  <a:pt x="2647370" y="2092884"/>
                </a:lnTo>
                <a:lnTo>
                  <a:pt x="2276487" y="2057502"/>
                </a:lnTo>
                <a:lnTo>
                  <a:pt x="1932621" y="2019319"/>
                </a:lnTo>
                <a:lnTo>
                  <a:pt x="1609634" y="1981836"/>
                </a:lnTo>
                <a:lnTo>
                  <a:pt x="1312435" y="1944353"/>
                </a:lnTo>
                <a:lnTo>
                  <a:pt x="1039799" y="1908972"/>
                </a:lnTo>
                <a:lnTo>
                  <a:pt x="797865" y="1875342"/>
                </a:lnTo>
                <a:lnTo>
                  <a:pt x="579265" y="1843464"/>
                </a:lnTo>
                <a:lnTo>
                  <a:pt x="395052" y="1816841"/>
                </a:lnTo>
                <a:lnTo>
                  <a:pt x="240312" y="1791618"/>
                </a:lnTo>
                <a:lnTo>
                  <a:pt x="27853" y="1755537"/>
                </a:lnTo>
                <a:lnTo>
                  <a:pt x="0" y="1750824"/>
                </a:lnTo>
                <a:lnTo>
                  <a:pt x="0" y="744794"/>
                </a:lnTo>
                <a:lnTo>
                  <a:pt x="0" y="519831"/>
                </a:lnTo>
                <a:close/>
              </a:path>
            </a:pathLst>
          </a:custGeom>
          <a:ln w="44450">
            <a:gradFill>
              <a:gsLst>
                <a:gs pos="0">
                  <a:schemeClr val="bg2">
                    <a:alpha val="65000"/>
                  </a:schemeClr>
                </a:gs>
                <a:gs pos="98000">
                  <a:schemeClr val="bg2">
                    <a:lumMod val="75000"/>
                    <a:alpha val="55000"/>
                  </a:schemeClr>
                </a:gs>
              </a:gsLst>
              <a:lin ang="5400000" scaled="1"/>
            </a:gradFill>
          </a:ln>
          <a:effectLst>
            <a:outerShdw blurRad="50800" dist="38100" dir="5400000" algn="t" rotWithShape="0">
              <a:prstClr val="black">
                <a:alpha val="50000"/>
              </a:prstClr>
            </a:outerShdw>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56059" y="609600"/>
            <a:ext cx="7429499" cy="1173480"/>
          </a:xfrm>
        </p:spPr>
        <p:txBody>
          <a:bodyPr>
            <a:normAutofit/>
          </a:bodyPr>
          <a:lstStyle/>
          <a:p>
            <a:pPr algn="ctr"/>
            <a:r>
              <a:rPr lang="en-US" b="1" dirty="0"/>
              <a:t>Why are Property Tax Values CONTINUING TO INCREASE?</a:t>
            </a:r>
          </a:p>
        </p:txBody>
      </p:sp>
      <p:sp>
        <p:nvSpPr>
          <p:cNvPr id="3" name="Content Placeholder 2"/>
          <p:cNvSpPr>
            <a:spLocks noGrp="1"/>
          </p:cNvSpPr>
          <p:nvPr>
            <p:ph idx="1"/>
          </p:nvPr>
        </p:nvSpPr>
        <p:spPr>
          <a:xfrm>
            <a:off x="762001" y="1981201"/>
            <a:ext cx="7523558" cy="3810000"/>
          </a:xfrm>
        </p:spPr>
        <p:txBody>
          <a:bodyPr>
            <a:normAutofit fontScale="55000" lnSpcReduction="20000"/>
          </a:bodyPr>
          <a:lstStyle/>
          <a:p>
            <a:endParaRPr lang="en-US" sz="2600" dirty="0"/>
          </a:p>
          <a:p>
            <a:r>
              <a:rPr lang="en-US" sz="2600" dirty="0"/>
              <a:t>Dallas/Fort Worth Market is still very Desirable market</a:t>
            </a:r>
          </a:p>
          <a:p>
            <a:pPr marL="742950" lvl="2" indent="-342900">
              <a:buFont typeface="Wingdings" panose="05000000000000000000" pitchFamily="2" charset="2"/>
              <a:buChar char="Ø"/>
            </a:pPr>
            <a:r>
              <a:rPr lang="en-US" sz="2600" dirty="0"/>
              <a:t>Low supply and high demand of all property types, commercial and residential</a:t>
            </a:r>
          </a:p>
          <a:p>
            <a:pPr marL="742950" lvl="2" indent="-342900">
              <a:buFont typeface="Wingdings" panose="05000000000000000000" pitchFamily="2" charset="2"/>
              <a:buChar char="Ø"/>
            </a:pPr>
            <a:r>
              <a:rPr lang="en-US" sz="2600" dirty="0"/>
              <a:t>Construction costs continue to increase due to increase in durable goods cost increase (lumber, metal, etc.)</a:t>
            </a:r>
          </a:p>
          <a:p>
            <a:pPr marL="742950" lvl="2" indent="-342900">
              <a:buFont typeface="Wingdings" panose="05000000000000000000" pitchFamily="2" charset="2"/>
              <a:buChar char="Ø"/>
            </a:pPr>
            <a:r>
              <a:rPr lang="en-US" sz="2600" dirty="0"/>
              <a:t>More people and businesses moving to D/FW from all over the country due to booming economy</a:t>
            </a:r>
          </a:p>
          <a:p>
            <a:pPr marL="742950" lvl="2" indent="-342900">
              <a:buFont typeface="Wingdings" panose="05000000000000000000" pitchFamily="2" charset="2"/>
              <a:buChar char="Ø"/>
            </a:pPr>
            <a:r>
              <a:rPr lang="en-US" sz="2600" dirty="0"/>
              <a:t>Low inventory –Property Tax Values are up across the board across the entire state of </a:t>
            </a:r>
            <a:r>
              <a:rPr lang="en-US" sz="2600" dirty="0" err="1"/>
              <a:t>texas</a:t>
            </a:r>
            <a:r>
              <a:rPr lang="en-US" sz="2600" dirty="0"/>
              <a:t>.</a:t>
            </a:r>
          </a:p>
          <a:p>
            <a:pPr marL="742950" lvl="2" indent="-342900">
              <a:buFont typeface="Wingdings" panose="05000000000000000000" pitchFamily="2" charset="2"/>
              <a:buChar char="Ø"/>
            </a:pPr>
            <a:r>
              <a:rPr lang="en-US" sz="2600" dirty="0"/>
              <a:t>2024 Peyco Tarrant County Residential- Over 3,000+ values notices-  70% of the accounts went up in value from 2023</a:t>
            </a:r>
          </a:p>
          <a:p>
            <a:pPr marL="742950" lvl="2" indent="-342900">
              <a:buFont typeface="Wingdings" panose="05000000000000000000" pitchFamily="2" charset="2"/>
              <a:buChar char="Ø"/>
            </a:pPr>
            <a:r>
              <a:rPr lang="en-US" sz="2600" dirty="0"/>
              <a:t>Texas Property Tax Code- Requires Counties to value property at 100% of Market Value</a:t>
            </a:r>
          </a:p>
          <a:p>
            <a:pPr marL="742950" lvl="2" indent="-342900">
              <a:buFont typeface="Wingdings" panose="05000000000000000000" pitchFamily="2" charset="2"/>
              <a:buChar char="Ø"/>
            </a:pPr>
            <a:r>
              <a:rPr lang="en-US" sz="2600" dirty="0"/>
              <a:t>Higher Interest rates have slowed down the sales Volumes but not necessarily lower Sales Prices</a:t>
            </a:r>
          </a:p>
          <a:p>
            <a:pPr marL="0" lvl="1" indent="0">
              <a:buNone/>
            </a:pPr>
            <a:endParaRPr lang="en-US" dirty="0"/>
          </a:p>
          <a:p>
            <a:endParaRPr lang="en-US" dirty="0"/>
          </a:p>
          <a:p>
            <a:endParaRPr lang="en-US" dirty="0"/>
          </a:p>
          <a:p>
            <a:pPr marL="457200" lvl="1" indent="0">
              <a:buNone/>
            </a:pPr>
            <a:endParaRPr lang="en-US" dirty="0"/>
          </a:p>
        </p:txBody>
      </p:sp>
    </p:spTree>
    <p:extLst>
      <p:ext uri="{BB962C8B-B14F-4D97-AF65-F5344CB8AC3E}">
        <p14:creationId xmlns:p14="http://schemas.microsoft.com/office/powerpoint/2010/main" val="7509094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690F3EE-0CD1-4520-B020-4E1DF3141C7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68580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Freeform: Shape 9">
            <a:extLst>
              <a:ext uri="{FF2B5EF4-FFF2-40B4-BE49-F238E27FC236}">
                <a16:creationId xmlns:a16="http://schemas.microsoft.com/office/drawing/2014/main" id="{9EFDE1E9-7FE0-45CA-9DE2-237F77319A9F}"/>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4000" cy="2270840"/>
          </a:xfrm>
          <a:custGeom>
            <a:avLst/>
            <a:gdLst>
              <a:gd name="connsiteX0" fmla="*/ 0 w 12192000"/>
              <a:gd name="connsiteY0" fmla="*/ 0 h 2270840"/>
              <a:gd name="connsiteX1" fmla="*/ 12192000 w 12192000"/>
              <a:gd name="connsiteY1" fmla="*/ 0 h 2270840"/>
              <a:gd name="connsiteX2" fmla="*/ 12192000 w 12192000"/>
              <a:gd name="connsiteY2" fmla="*/ 519831 h 2270840"/>
              <a:gd name="connsiteX3" fmla="*/ 12192000 w 12192000"/>
              <a:gd name="connsiteY3" fmla="*/ 744794 h 2270840"/>
              <a:gd name="connsiteX4" fmla="*/ 12192000 w 12192000"/>
              <a:gd name="connsiteY4" fmla="*/ 1754022 h 2270840"/>
              <a:gd name="connsiteX5" fmla="*/ 11957522 w 12192000"/>
              <a:gd name="connsiteY5" fmla="*/ 1797924 h 2270840"/>
              <a:gd name="connsiteX6" fmla="*/ 11679973 w 12192000"/>
              <a:gd name="connsiteY6" fmla="*/ 1847668 h 2270840"/>
              <a:gd name="connsiteX7" fmla="*/ 11401197 w 12192000"/>
              <a:gd name="connsiteY7" fmla="*/ 1896361 h 2270840"/>
              <a:gd name="connsiteX8" fmla="*/ 11121192 w 12192000"/>
              <a:gd name="connsiteY8" fmla="*/ 1938047 h 2270840"/>
              <a:gd name="connsiteX9" fmla="*/ 10842416 w 12192000"/>
              <a:gd name="connsiteY9" fmla="*/ 1980084 h 2270840"/>
              <a:gd name="connsiteX10" fmla="*/ 10562411 w 12192000"/>
              <a:gd name="connsiteY10" fmla="*/ 2019319 h 2270840"/>
              <a:gd name="connsiteX11" fmla="*/ 10286091 w 12192000"/>
              <a:gd name="connsiteY11" fmla="*/ 2052948 h 2270840"/>
              <a:gd name="connsiteX12" fmla="*/ 10006086 w 12192000"/>
              <a:gd name="connsiteY12" fmla="*/ 2084826 h 2270840"/>
              <a:gd name="connsiteX13" fmla="*/ 9727310 w 12192000"/>
              <a:gd name="connsiteY13" fmla="*/ 2113902 h 2270840"/>
              <a:gd name="connsiteX14" fmla="*/ 9453445 w 12192000"/>
              <a:gd name="connsiteY14" fmla="*/ 2139124 h 2270840"/>
              <a:gd name="connsiteX15" fmla="*/ 9175897 w 12192000"/>
              <a:gd name="connsiteY15" fmla="*/ 2164346 h 2270840"/>
              <a:gd name="connsiteX16" fmla="*/ 8902033 w 12192000"/>
              <a:gd name="connsiteY16" fmla="*/ 2185365 h 2270840"/>
              <a:gd name="connsiteX17" fmla="*/ 8628169 w 12192000"/>
              <a:gd name="connsiteY17" fmla="*/ 2201829 h 2270840"/>
              <a:gd name="connsiteX18" fmla="*/ 8355533 w 12192000"/>
              <a:gd name="connsiteY18" fmla="*/ 2218995 h 2270840"/>
              <a:gd name="connsiteX19" fmla="*/ 8085353 w 12192000"/>
              <a:gd name="connsiteY19" fmla="*/ 2233357 h 2270840"/>
              <a:gd name="connsiteX20" fmla="*/ 7817629 w 12192000"/>
              <a:gd name="connsiteY20" fmla="*/ 2243516 h 2270840"/>
              <a:gd name="connsiteX21" fmla="*/ 7549905 w 12192000"/>
              <a:gd name="connsiteY21" fmla="*/ 2252274 h 2270840"/>
              <a:gd name="connsiteX22" fmla="*/ 7284638 w 12192000"/>
              <a:gd name="connsiteY22" fmla="*/ 2260681 h 2270840"/>
              <a:gd name="connsiteX23" fmla="*/ 7023055 w 12192000"/>
              <a:gd name="connsiteY23" fmla="*/ 2264535 h 2270840"/>
              <a:gd name="connsiteX24" fmla="*/ 6761472 w 12192000"/>
              <a:gd name="connsiteY24" fmla="*/ 2268738 h 2270840"/>
              <a:gd name="connsiteX25" fmla="*/ 6503573 w 12192000"/>
              <a:gd name="connsiteY25" fmla="*/ 2270840 h 2270840"/>
              <a:gd name="connsiteX26" fmla="*/ 6248130 w 12192000"/>
              <a:gd name="connsiteY26" fmla="*/ 2268738 h 2270840"/>
              <a:gd name="connsiteX27" fmla="*/ 5995144 w 12192000"/>
              <a:gd name="connsiteY27" fmla="*/ 2268738 h 2270840"/>
              <a:gd name="connsiteX28" fmla="*/ 5744613 w 12192000"/>
              <a:gd name="connsiteY28" fmla="*/ 2264535 h 2270840"/>
              <a:gd name="connsiteX29" fmla="*/ 5498995 w 12192000"/>
              <a:gd name="connsiteY29" fmla="*/ 2258229 h 2270840"/>
              <a:gd name="connsiteX30" fmla="*/ 5255834 w 12192000"/>
              <a:gd name="connsiteY30" fmla="*/ 2252274 h 2270840"/>
              <a:gd name="connsiteX31" fmla="*/ 5017584 w 12192000"/>
              <a:gd name="connsiteY31" fmla="*/ 2245618 h 2270840"/>
              <a:gd name="connsiteX32" fmla="*/ 4780562 w 12192000"/>
              <a:gd name="connsiteY32" fmla="*/ 2235459 h 2270840"/>
              <a:gd name="connsiteX33" fmla="*/ 4547227 w 12192000"/>
              <a:gd name="connsiteY33" fmla="*/ 2224599 h 2270840"/>
              <a:gd name="connsiteX34" fmla="*/ 4318800 w 12192000"/>
              <a:gd name="connsiteY34" fmla="*/ 2214791 h 2270840"/>
              <a:gd name="connsiteX35" fmla="*/ 3873004 w 12192000"/>
              <a:gd name="connsiteY35" fmla="*/ 2187116 h 2270840"/>
              <a:gd name="connsiteX36" fmla="*/ 3445628 w 12192000"/>
              <a:gd name="connsiteY36" fmla="*/ 2157691 h 2270840"/>
              <a:gd name="connsiteX37" fmla="*/ 3035446 w 12192000"/>
              <a:gd name="connsiteY37" fmla="*/ 2126863 h 2270840"/>
              <a:gd name="connsiteX38" fmla="*/ 2647370 w 12192000"/>
              <a:gd name="connsiteY38" fmla="*/ 2092884 h 2270840"/>
              <a:gd name="connsiteX39" fmla="*/ 2276487 w 12192000"/>
              <a:gd name="connsiteY39" fmla="*/ 2057502 h 2270840"/>
              <a:gd name="connsiteX40" fmla="*/ 1932621 w 12192000"/>
              <a:gd name="connsiteY40" fmla="*/ 2019319 h 2270840"/>
              <a:gd name="connsiteX41" fmla="*/ 1609634 w 12192000"/>
              <a:gd name="connsiteY41" fmla="*/ 1981836 h 2270840"/>
              <a:gd name="connsiteX42" fmla="*/ 1312435 w 12192000"/>
              <a:gd name="connsiteY42" fmla="*/ 1944353 h 2270840"/>
              <a:gd name="connsiteX43" fmla="*/ 1039799 w 12192000"/>
              <a:gd name="connsiteY43" fmla="*/ 1908972 h 2270840"/>
              <a:gd name="connsiteX44" fmla="*/ 797865 w 12192000"/>
              <a:gd name="connsiteY44" fmla="*/ 1875342 h 2270840"/>
              <a:gd name="connsiteX45" fmla="*/ 579265 w 12192000"/>
              <a:gd name="connsiteY45" fmla="*/ 1843464 h 2270840"/>
              <a:gd name="connsiteX46" fmla="*/ 395052 w 12192000"/>
              <a:gd name="connsiteY46" fmla="*/ 1816841 h 2270840"/>
              <a:gd name="connsiteX47" fmla="*/ 240312 w 12192000"/>
              <a:gd name="connsiteY47" fmla="*/ 1791618 h 2270840"/>
              <a:gd name="connsiteX48" fmla="*/ 27853 w 12192000"/>
              <a:gd name="connsiteY48" fmla="*/ 1755537 h 2270840"/>
              <a:gd name="connsiteX49" fmla="*/ 0 w 12192000"/>
              <a:gd name="connsiteY49" fmla="*/ 1750824 h 2270840"/>
              <a:gd name="connsiteX50" fmla="*/ 0 w 12192000"/>
              <a:gd name="connsiteY50" fmla="*/ 744794 h 2270840"/>
              <a:gd name="connsiteX51" fmla="*/ 0 w 12192000"/>
              <a:gd name="connsiteY51" fmla="*/ 519831 h 2270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000" h="2270840">
                <a:moveTo>
                  <a:pt x="0" y="0"/>
                </a:moveTo>
                <a:lnTo>
                  <a:pt x="12192000" y="0"/>
                </a:lnTo>
                <a:lnTo>
                  <a:pt x="12192000" y="519831"/>
                </a:lnTo>
                <a:lnTo>
                  <a:pt x="12192000" y="744794"/>
                </a:lnTo>
                <a:lnTo>
                  <a:pt x="12192000" y="1754022"/>
                </a:lnTo>
                <a:lnTo>
                  <a:pt x="11957522" y="1797924"/>
                </a:lnTo>
                <a:lnTo>
                  <a:pt x="11679973" y="1847668"/>
                </a:lnTo>
                <a:lnTo>
                  <a:pt x="11401197" y="1896361"/>
                </a:lnTo>
                <a:lnTo>
                  <a:pt x="11121192" y="1938047"/>
                </a:lnTo>
                <a:lnTo>
                  <a:pt x="10842416" y="1980084"/>
                </a:lnTo>
                <a:lnTo>
                  <a:pt x="10562411" y="2019319"/>
                </a:lnTo>
                <a:lnTo>
                  <a:pt x="10286091" y="2052948"/>
                </a:lnTo>
                <a:lnTo>
                  <a:pt x="10006086" y="2084826"/>
                </a:lnTo>
                <a:lnTo>
                  <a:pt x="9727310" y="2113902"/>
                </a:lnTo>
                <a:lnTo>
                  <a:pt x="9453445" y="2139124"/>
                </a:lnTo>
                <a:lnTo>
                  <a:pt x="9175897" y="2164346"/>
                </a:lnTo>
                <a:lnTo>
                  <a:pt x="8902033" y="2185365"/>
                </a:lnTo>
                <a:lnTo>
                  <a:pt x="8628169" y="2201829"/>
                </a:lnTo>
                <a:lnTo>
                  <a:pt x="8355533" y="2218995"/>
                </a:lnTo>
                <a:lnTo>
                  <a:pt x="8085353" y="2233357"/>
                </a:lnTo>
                <a:lnTo>
                  <a:pt x="7817629" y="2243516"/>
                </a:lnTo>
                <a:lnTo>
                  <a:pt x="7549905" y="2252274"/>
                </a:lnTo>
                <a:lnTo>
                  <a:pt x="7284638" y="2260681"/>
                </a:lnTo>
                <a:lnTo>
                  <a:pt x="7023055" y="2264535"/>
                </a:lnTo>
                <a:lnTo>
                  <a:pt x="6761472" y="2268738"/>
                </a:lnTo>
                <a:lnTo>
                  <a:pt x="6503573" y="2270840"/>
                </a:lnTo>
                <a:lnTo>
                  <a:pt x="6248130" y="2268738"/>
                </a:lnTo>
                <a:lnTo>
                  <a:pt x="5995144" y="2268738"/>
                </a:lnTo>
                <a:lnTo>
                  <a:pt x="5744613" y="2264535"/>
                </a:lnTo>
                <a:lnTo>
                  <a:pt x="5498995" y="2258229"/>
                </a:lnTo>
                <a:lnTo>
                  <a:pt x="5255834" y="2252274"/>
                </a:lnTo>
                <a:lnTo>
                  <a:pt x="5017584" y="2245618"/>
                </a:lnTo>
                <a:lnTo>
                  <a:pt x="4780562" y="2235459"/>
                </a:lnTo>
                <a:lnTo>
                  <a:pt x="4547227" y="2224599"/>
                </a:lnTo>
                <a:lnTo>
                  <a:pt x="4318800" y="2214791"/>
                </a:lnTo>
                <a:lnTo>
                  <a:pt x="3873004" y="2187116"/>
                </a:lnTo>
                <a:lnTo>
                  <a:pt x="3445628" y="2157691"/>
                </a:lnTo>
                <a:lnTo>
                  <a:pt x="3035446" y="2126863"/>
                </a:lnTo>
                <a:lnTo>
                  <a:pt x="2647370" y="2092884"/>
                </a:lnTo>
                <a:lnTo>
                  <a:pt x="2276487" y="2057502"/>
                </a:lnTo>
                <a:lnTo>
                  <a:pt x="1932621" y="2019319"/>
                </a:lnTo>
                <a:lnTo>
                  <a:pt x="1609634" y="1981836"/>
                </a:lnTo>
                <a:lnTo>
                  <a:pt x="1312435" y="1944353"/>
                </a:lnTo>
                <a:lnTo>
                  <a:pt x="1039799" y="1908972"/>
                </a:lnTo>
                <a:lnTo>
                  <a:pt x="797865" y="1875342"/>
                </a:lnTo>
                <a:lnTo>
                  <a:pt x="579265" y="1843464"/>
                </a:lnTo>
                <a:lnTo>
                  <a:pt x="395052" y="1816841"/>
                </a:lnTo>
                <a:lnTo>
                  <a:pt x="240312" y="1791618"/>
                </a:lnTo>
                <a:lnTo>
                  <a:pt x="27853" y="1755537"/>
                </a:lnTo>
                <a:lnTo>
                  <a:pt x="0" y="1750824"/>
                </a:lnTo>
                <a:lnTo>
                  <a:pt x="0" y="744794"/>
                </a:lnTo>
                <a:lnTo>
                  <a:pt x="0" y="519831"/>
                </a:lnTo>
                <a:close/>
              </a:path>
            </a:pathLst>
          </a:custGeom>
          <a:ln w="44450">
            <a:gradFill>
              <a:gsLst>
                <a:gs pos="0">
                  <a:schemeClr val="bg2">
                    <a:alpha val="65000"/>
                  </a:schemeClr>
                </a:gs>
                <a:gs pos="98000">
                  <a:schemeClr val="bg2">
                    <a:lumMod val="75000"/>
                    <a:alpha val="55000"/>
                  </a:schemeClr>
                </a:gs>
              </a:gsLst>
              <a:lin ang="5400000" scaled="1"/>
            </a:gradFill>
          </a:ln>
          <a:effectLst>
            <a:outerShdw blurRad="50800" dist="38100" dir="5400000" algn="t" rotWithShape="0">
              <a:prstClr val="black">
                <a:alpha val="50000"/>
              </a:prstClr>
            </a:outerShdw>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56059" y="609600"/>
            <a:ext cx="7429499" cy="1173480"/>
          </a:xfrm>
        </p:spPr>
        <p:txBody>
          <a:bodyPr>
            <a:normAutofit/>
          </a:bodyPr>
          <a:lstStyle/>
          <a:p>
            <a:pPr algn="ctr"/>
            <a:r>
              <a:rPr lang="en-US" b="1" dirty="0"/>
              <a:t>Crash Course in the </a:t>
            </a:r>
            <a:br>
              <a:rPr lang="en-US" b="1" dirty="0"/>
            </a:br>
            <a:r>
              <a:rPr lang="en-US" b="1" dirty="0"/>
              <a:t>Property Tax Process</a:t>
            </a:r>
          </a:p>
        </p:txBody>
      </p:sp>
      <p:sp>
        <p:nvSpPr>
          <p:cNvPr id="3" name="Content Placeholder 2"/>
          <p:cNvSpPr>
            <a:spLocks noGrp="1"/>
          </p:cNvSpPr>
          <p:nvPr>
            <p:ph idx="1"/>
          </p:nvPr>
        </p:nvSpPr>
        <p:spPr>
          <a:xfrm>
            <a:off x="856059" y="1981201"/>
            <a:ext cx="7429499" cy="3810000"/>
          </a:xfrm>
        </p:spPr>
        <p:txBody>
          <a:bodyPr>
            <a:normAutofit fontScale="92500" lnSpcReduction="20000"/>
          </a:bodyPr>
          <a:lstStyle/>
          <a:p>
            <a:pPr>
              <a:lnSpc>
                <a:spcPct val="90000"/>
              </a:lnSpc>
              <a:buNone/>
            </a:pPr>
            <a:r>
              <a:rPr lang="en-US" b="1" dirty="0"/>
              <a:t>What to do when you receive your 2025 Property Tax Value Notice from the County? </a:t>
            </a:r>
          </a:p>
          <a:p>
            <a:pPr marL="0" indent="0">
              <a:lnSpc>
                <a:spcPct val="90000"/>
              </a:lnSpc>
              <a:buNone/>
            </a:pPr>
            <a:endParaRPr lang="en-US" dirty="0"/>
          </a:p>
          <a:p>
            <a:pPr>
              <a:lnSpc>
                <a:spcPct val="90000"/>
              </a:lnSpc>
            </a:pPr>
            <a:r>
              <a:rPr lang="en-US" dirty="0"/>
              <a:t>2025 Property Tax Values should mostly come out between April 15, 2025 to May 15, 2025</a:t>
            </a:r>
          </a:p>
          <a:p>
            <a:pPr>
              <a:lnSpc>
                <a:spcPct val="90000"/>
              </a:lnSpc>
            </a:pPr>
            <a:r>
              <a:rPr lang="en-US" dirty="0"/>
              <a:t>File your notice of protest by </a:t>
            </a:r>
            <a:r>
              <a:rPr lang="en-US" b="1" dirty="0"/>
              <a:t>May 15 </a:t>
            </a:r>
            <a:r>
              <a:rPr lang="en-US" dirty="0"/>
              <a:t>or no later than </a:t>
            </a:r>
            <a:r>
              <a:rPr lang="en-US" b="1" dirty="0"/>
              <a:t>30 days </a:t>
            </a:r>
            <a:r>
              <a:rPr lang="en-US" dirty="0"/>
              <a:t>after the appraisal district mailed a notice of appraised value to you, </a:t>
            </a:r>
            <a:r>
              <a:rPr lang="en-US" i="1" dirty="0"/>
              <a:t>whichever date is later.</a:t>
            </a:r>
          </a:p>
          <a:p>
            <a:pPr>
              <a:lnSpc>
                <a:spcPct val="90000"/>
              </a:lnSpc>
            </a:pPr>
            <a:r>
              <a:rPr lang="en-US" i="1" dirty="0"/>
              <a:t>If you don’t receive your value notice by May 14, 2025, then go ahead and protest your property by May 15, 2025</a:t>
            </a:r>
          </a:p>
          <a:p>
            <a:pPr lvl="0">
              <a:lnSpc>
                <a:spcPct val="90000"/>
              </a:lnSpc>
            </a:pPr>
            <a:r>
              <a:rPr lang="en-US" dirty="0"/>
              <a:t>Try and Settle with the County Informally (online Settlements are offered in Tarrant</a:t>
            </a:r>
          </a:p>
          <a:p>
            <a:pPr lvl="0">
              <a:lnSpc>
                <a:spcPct val="90000"/>
              </a:lnSpc>
            </a:pPr>
            <a:r>
              <a:rPr lang="en-US" dirty="0"/>
              <a:t>If not settled with appraisal district during settling period, County will send notice at least two weeks in advance to inform owner of ARB Hearing date to hear case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28000"/>
                <a:satMod val="94000"/>
                <a:lumMod val="20000"/>
              </a:schemeClr>
              <a:schemeClr val="bg2">
                <a:tint val="94000"/>
                <a:shade val="84000"/>
                <a:satMod val="148000"/>
                <a:lumMod val="114000"/>
              </a:schemeClr>
            </a:duotone>
          </a:blip>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BD3ED2-B0E6-45A2-ABD5-ECF31BC37C2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9">
            <a:extLst>
              <a:ext uri="{FF2B5EF4-FFF2-40B4-BE49-F238E27FC236}">
                <a16:creationId xmlns:a16="http://schemas.microsoft.com/office/drawing/2014/main" id="{F2D2D1E8-4ABF-4B6B-B39D-40B080B61E4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370" y="0"/>
            <a:ext cx="7027065" cy="6857999"/>
          </a:xfrm>
          <a:prstGeom prst="rect">
            <a:avLst/>
          </a:prstGeom>
          <a:gradFill flip="none" rotWithShape="1">
            <a:gsLst>
              <a:gs pos="10000">
                <a:schemeClr val="bg2">
                  <a:lumMod val="60000"/>
                  <a:lumOff val="40000"/>
                  <a:alpha val="40000"/>
                </a:schemeClr>
              </a:gs>
              <a:gs pos="70000">
                <a:schemeClr val="bg2">
                  <a:alpha val="0"/>
                </a:schemeClr>
              </a:gs>
              <a:gs pos="0">
                <a:schemeClr val="bg2">
                  <a:lumMod val="40000"/>
                  <a:lumOff val="60000"/>
                  <a:alpha val="5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7" name="Freeform: Shape 11">
            <a:extLst>
              <a:ext uri="{FF2B5EF4-FFF2-40B4-BE49-F238E27FC236}">
                <a16:creationId xmlns:a16="http://schemas.microsoft.com/office/drawing/2014/main" id="{BC7AB4B5-66A5-48D1-BD88-C60A16ED971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566366" cy="6858002"/>
          </a:xfrm>
          <a:custGeom>
            <a:avLst/>
            <a:gdLst>
              <a:gd name="connsiteX0" fmla="*/ 0 w 6088489"/>
              <a:gd name="connsiteY0" fmla="*/ 0 h 6858002"/>
              <a:gd name="connsiteX1" fmla="*/ 3563332 w 6088489"/>
              <a:gd name="connsiteY1" fmla="*/ 0 h 6858002"/>
              <a:gd name="connsiteX2" fmla="*/ 3563332 w 6088489"/>
              <a:gd name="connsiteY2" fmla="*/ 3 h 6858002"/>
              <a:gd name="connsiteX3" fmla="*/ 5842099 w 6088489"/>
              <a:gd name="connsiteY3" fmla="*/ 3 h 6858002"/>
              <a:gd name="connsiteX4" fmla="*/ 5842099 w 6088489"/>
              <a:gd name="connsiteY4" fmla="*/ 4 h 6858002"/>
              <a:gd name="connsiteX5" fmla="*/ 5835346 w 6088489"/>
              <a:gd name="connsiteY5" fmla="*/ 4 h 6858002"/>
              <a:gd name="connsiteX6" fmla="*/ 5841229 w 6088489"/>
              <a:gd name="connsiteY6" fmla="*/ 40466 h 6858002"/>
              <a:gd name="connsiteX7" fmla="*/ 5858543 w 6088489"/>
              <a:gd name="connsiteY7" fmla="*/ 159110 h 6858002"/>
              <a:gd name="connsiteX8" fmla="*/ 5870645 w 6088489"/>
              <a:gd name="connsiteY8" fmla="*/ 245521 h 6858002"/>
              <a:gd name="connsiteX9" fmla="*/ 5883420 w 6088489"/>
              <a:gd name="connsiteY9" fmla="*/ 348391 h 6858002"/>
              <a:gd name="connsiteX10" fmla="*/ 5898716 w 6088489"/>
              <a:gd name="connsiteY10" fmla="*/ 470463 h 6858002"/>
              <a:gd name="connsiteX11" fmla="*/ 5914853 w 6088489"/>
              <a:gd name="connsiteY11" fmla="*/ 605566 h 6858002"/>
              <a:gd name="connsiteX12" fmla="*/ 5931830 w 6088489"/>
              <a:gd name="connsiteY12" fmla="*/ 757813 h 6858002"/>
              <a:gd name="connsiteX13" fmla="*/ 5949815 w 6088489"/>
              <a:gd name="connsiteY13" fmla="*/ 923777 h 6858002"/>
              <a:gd name="connsiteX14" fmla="*/ 5967801 w 6088489"/>
              <a:gd name="connsiteY14" fmla="*/ 1104142 h 6858002"/>
              <a:gd name="connsiteX15" fmla="*/ 5986122 w 6088489"/>
              <a:gd name="connsiteY15" fmla="*/ 1296166 h 6858002"/>
              <a:gd name="connsiteX16" fmla="*/ 6003099 w 6088489"/>
              <a:gd name="connsiteY16" fmla="*/ 1503278 h 6858002"/>
              <a:gd name="connsiteX17" fmla="*/ 6019404 w 6088489"/>
              <a:gd name="connsiteY17" fmla="*/ 1719991 h 6858002"/>
              <a:gd name="connsiteX18" fmla="*/ 6034196 w 6088489"/>
              <a:gd name="connsiteY18" fmla="*/ 1949048 h 6858002"/>
              <a:gd name="connsiteX19" fmla="*/ 6048315 w 6088489"/>
              <a:gd name="connsiteY19" fmla="*/ 2187706 h 6858002"/>
              <a:gd name="connsiteX20" fmla="*/ 6061595 w 6088489"/>
              <a:gd name="connsiteY20" fmla="*/ 2436652 h 6858002"/>
              <a:gd name="connsiteX21" fmla="*/ 6066301 w 6088489"/>
              <a:gd name="connsiteY21" fmla="*/ 2564211 h 6858002"/>
              <a:gd name="connsiteX22" fmla="*/ 6071512 w 6088489"/>
              <a:gd name="connsiteY22" fmla="*/ 2694512 h 6858002"/>
              <a:gd name="connsiteX23" fmla="*/ 6076386 w 6088489"/>
              <a:gd name="connsiteY23" fmla="*/ 2826871 h 6858002"/>
              <a:gd name="connsiteX24" fmla="*/ 6079580 w 6088489"/>
              <a:gd name="connsiteY24" fmla="*/ 2959917 h 6858002"/>
              <a:gd name="connsiteX25" fmla="*/ 6082438 w 6088489"/>
              <a:gd name="connsiteY25" fmla="*/ 3095705 h 6858002"/>
              <a:gd name="connsiteX26" fmla="*/ 6085463 w 6088489"/>
              <a:gd name="connsiteY26" fmla="*/ 3232865 h 6858002"/>
              <a:gd name="connsiteX27" fmla="*/ 6087480 w 6088489"/>
              <a:gd name="connsiteY27" fmla="*/ 3372768 h 6858002"/>
              <a:gd name="connsiteX28" fmla="*/ 6087480 w 6088489"/>
              <a:gd name="connsiteY28" fmla="*/ 3514043 h 6858002"/>
              <a:gd name="connsiteX29" fmla="*/ 6088489 w 6088489"/>
              <a:gd name="connsiteY29" fmla="*/ 3656689 h 6858002"/>
              <a:gd name="connsiteX30" fmla="*/ 6087480 w 6088489"/>
              <a:gd name="connsiteY30" fmla="*/ 3800707 h 6858002"/>
              <a:gd name="connsiteX31" fmla="*/ 6085463 w 6088489"/>
              <a:gd name="connsiteY31" fmla="*/ 3946783 h 6858002"/>
              <a:gd name="connsiteX32" fmla="*/ 6083614 w 6088489"/>
              <a:gd name="connsiteY32" fmla="*/ 4092858 h 6858002"/>
              <a:gd name="connsiteX33" fmla="*/ 6079580 w 6088489"/>
              <a:gd name="connsiteY33" fmla="*/ 4240991 h 6858002"/>
              <a:gd name="connsiteX34" fmla="*/ 6075378 w 6088489"/>
              <a:gd name="connsiteY34" fmla="*/ 4390495 h 6858002"/>
              <a:gd name="connsiteX35" fmla="*/ 6070503 w 6088489"/>
              <a:gd name="connsiteY35" fmla="*/ 4540000 h 6858002"/>
              <a:gd name="connsiteX36" fmla="*/ 6063612 w 6088489"/>
              <a:gd name="connsiteY36" fmla="*/ 4690876 h 6858002"/>
              <a:gd name="connsiteX37" fmla="*/ 6055375 w 6088489"/>
              <a:gd name="connsiteY37" fmla="*/ 4843123 h 6858002"/>
              <a:gd name="connsiteX38" fmla="*/ 6047475 w 6088489"/>
              <a:gd name="connsiteY38" fmla="*/ 4996057 h 6858002"/>
              <a:gd name="connsiteX39" fmla="*/ 6037390 w 6088489"/>
              <a:gd name="connsiteY39" fmla="*/ 5148990 h 6858002"/>
              <a:gd name="connsiteX40" fmla="*/ 6025287 w 6088489"/>
              <a:gd name="connsiteY40" fmla="*/ 5303981 h 6858002"/>
              <a:gd name="connsiteX41" fmla="*/ 6013185 w 6088489"/>
              <a:gd name="connsiteY41" fmla="*/ 5456914 h 6858002"/>
              <a:gd name="connsiteX42" fmla="*/ 5999233 w 6088489"/>
              <a:gd name="connsiteY42" fmla="*/ 5612591 h 6858002"/>
              <a:gd name="connsiteX43" fmla="*/ 5983937 w 6088489"/>
              <a:gd name="connsiteY43" fmla="*/ 5768953 h 6858002"/>
              <a:gd name="connsiteX44" fmla="*/ 5967801 w 6088489"/>
              <a:gd name="connsiteY44" fmla="*/ 5923258 h 6858002"/>
              <a:gd name="connsiteX45" fmla="*/ 5948975 w 6088489"/>
              <a:gd name="connsiteY45" fmla="*/ 6079621 h 6858002"/>
              <a:gd name="connsiteX46" fmla="*/ 5928804 w 6088489"/>
              <a:gd name="connsiteY46" fmla="*/ 6235297 h 6858002"/>
              <a:gd name="connsiteX47" fmla="*/ 5908801 w 6088489"/>
              <a:gd name="connsiteY47" fmla="*/ 6391660 h 6858002"/>
              <a:gd name="connsiteX48" fmla="*/ 5885437 w 6088489"/>
              <a:gd name="connsiteY48" fmla="*/ 6547336 h 6858002"/>
              <a:gd name="connsiteX49" fmla="*/ 5861568 w 6088489"/>
              <a:gd name="connsiteY49" fmla="*/ 6702327 h 6858002"/>
              <a:gd name="connsiteX50" fmla="*/ 5836524 w 6088489"/>
              <a:gd name="connsiteY50" fmla="*/ 6858002 h 6858002"/>
              <a:gd name="connsiteX51" fmla="*/ 3563332 w 6088489"/>
              <a:gd name="connsiteY51" fmla="*/ 6858002 h 6858002"/>
              <a:gd name="connsiteX52" fmla="*/ 1223490 w 6088489"/>
              <a:gd name="connsiteY52" fmla="*/ 6858002 h 6858002"/>
              <a:gd name="connsiteX53" fmla="*/ 0 w 6088489"/>
              <a:gd name="connsiteY53" fmla="*/ 6858002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6088489" h="6858002">
                <a:moveTo>
                  <a:pt x="0" y="0"/>
                </a:moveTo>
                <a:lnTo>
                  <a:pt x="3563332" y="0"/>
                </a:lnTo>
                <a:lnTo>
                  <a:pt x="3563332" y="3"/>
                </a:lnTo>
                <a:lnTo>
                  <a:pt x="5842099" y="3"/>
                </a:lnTo>
                <a:lnTo>
                  <a:pt x="5842099" y="4"/>
                </a:lnTo>
                <a:lnTo>
                  <a:pt x="5835346" y="4"/>
                </a:lnTo>
                <a:lnTo>
                  <a:pt x="5841229" y="40466"/>
                </a:lnTo>
                <a:lnTo>
                  <a:pt x="5858543" y="159110"/>
                </a:lnTo>
                <a:lnTo>
                  <a:pt x="5870645" y="245521"/>
                </a:lnTo>
                <a:lnTo>
                  <a:pt x="5883420" y="348391"/>
                </a:lnTo>
                <a:lnTo>
                  <a:pt x="5898716" y="470463"/>
                </a:lnTo>
                <a:lnTo>
                  <a:pt x="5914853" y="605566"/>
                </a:lnTo>
                <a:lnTo>
                  <a:pt x="5931830" y="757813"/>
                </a:lnTo>
                <a:lnTo>
                  <a:pt x="5949815" y="923777"/>
                </a:lnTo>
                <a:lnTo>
                  <a:pt x="5967801" y="1104142"/>
                </a:lnTo>
                <a:lnTo>
                  <a:pt x="5986122" y="1296166"/>
                </a:lnTo>
                <a:lnTo>
                  <a:pt x="6003099" y="1503278"/>
                </a:lnTo>
                <a:lnTo>
                  <a:pt x="6019404" y="1719991"/>
                </a:lnTo>
                <a:lnTo>
                  <a:pt x="6034196" y="1949048"/>
                </a:lnTo>
                <a:lnTo>
                  <a:pt x="6048315" y="2187706"/>
                </a:lnTo>
                <a:lnTo>
                  <a:pt x="6061595" y="2436652"/>
                </a:lnTo>
                <a:lnTo>
                  <a:pt x="6066301" y="2564211"/>
                </a:lnTo>
                <a:lnTo>
                  <a:pt x="6071512" y="2694512"/>
                </a:lnTo>
                <a:lnTo>
                  <a:pt x="6076386" y="2826871"/>
                </a:lnTo>
                <a:lnTo>
                  <a:pt x="6079580" y="2959917"/>
                </a:lnTo>
                <a:lnTo>
                  <a:pt x="6082438" y="3095705"/>
                </a:lnTo>
                <a:lnTo>
                  <a:pt x="6085463" y="3232865"/>
                </a:lnTo>
                <a:lnTo>
                  <a:pt x="6087480" y="3372768"/>
                </a:lnTo>
                <a:lnTo>
                  <a:pt x="6087480" y="3514043"/>
                </a:lnTo>
                <a:lnTo>
                  <a:pt x="6088489" y="3656689"/>
                </a:lnTo>
                <a:lnTo>
                  <a:pt x="6087480" y="3800707"/>
                </a:lnTo>
                <a:lnTo>
                  <a:pt x="6085463" y="3946783"/>
                </a:lnTo>
                <a:lnTo>
                  <a:pt x="6083614" y="4092858"/>
                </a:lnTo>
                <a:lnTo>
                  <a:pt x="6079580" y="4240991"/>
                </a:lnTo>
                <a:lnTo>
                  <a:pt x="6075378" y="4390495"/>
                </a:lnTo>
                <a:lnTo>
                  <a:pt x="6070503" y="4540000"/>
                </a:lnTo>
                <a:lnTo>
                  <a:pt x="6063612" y="4690876"/>
                </a:lnTo>
                <a:lnTo>
                  <a:pt x="6055375" y="4843123"/>
                </a:lnTo>
                <a:lnTo>
                  <a:pt x="6047475" y="4996057"/>
                </a:lnTo>
                <a:lnTo>
                  <a:pt x="6037390" y="5148990"/>
                </a:lnTo>
                <a:lnTo>
                  <a:pt x="6025287" y="5303981"/>
                </a:lnTo>
                <a:lnTo>
                  <a:pt x="6013185" y="5456914"/>
                </a:lnTo>
                <a:lnTo>
                  <a:pt x="5999233" y="5612591"/>
                </a:lnTo>
                <a:lnTo>
                  <a:pt x="5983937" y="5768953"/>
                </a:lnTo>
                <a:lnTo>
                  <a:pt x="5967801" y="5923258"/>
                </a:lnTo>
                <a:lnTo>
                  <a:pt x="5948975" y="6079621"/>
                </a:lnTo>
                <a:lnTo>
                  <a:pt x="5928804" y="6235297"/>
                </a:lnTo>
                <a:lnTo>
                  <a:pt x="5908801" y="6391660"/>
                </a:lnTo>
                <a:lnTo>
                  <a:pt x="5885437" y="6547336"/>
                </a:lnTo>
                <a:lnTo>
                  <a:pt x="5861568" y="6702327"/>
                </a:lnTo>
                <a:lnTo>
                  <a:pt x="5836524" y="6858002"/>
                </a:lnTo>
                <a:lnTo>
                  <a:pt x="3563332" y="6858002"/>
                </a:lnTo>
                <a:lnTo>
                  <a:pt x="1223490" y="6858002"/>
                </a:lnTo>
                <a:lnTo>
                  <a:pt x="0" y="6858002"/>
                </a:lnTo>
                <a:close/>
              </a:path>
            </a:pathLst>
          </a:custGeom>
          <a:ln w="44450">
            <a:gradFill>
              <a:gsLst>
                <a:gs pos="5000">
                  <a:schemeClr val="bg2">
                    <a:alpha val="65000"/>
                  </a:schemeClr>
                </a:gs>
                <a:gs pos="98000">
                  <a:schemeClr val="bg2">
                    <a:lumMod val="75000"/>
                    <a:alpha val="55000"/>
                  </a:schemeClr>
                </a:gs>
              </a:gsLst>
              <a:lin ang="5400000" scaled="1"/>
            </a:gradFill>
          </a:ln>
          <a:effectLst>
            <a:outerShdw blurRad="50800" dist="25400" algn="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21516" y="643467"/>
            <a:ext cx="3255017" cy="5571064"/>
          </a:xfrm>
        </p:spPr>
        <p:txBody>
          <a:bodyPr anchor="ctr">
            <a:normAutofit/>
          </a:bodyPr>
          <a:lstStyle/>
          <a:p>
            <a:pPr lvl="0"/>
            <a:r>
              <a:rPr lang="en-US" sz="3800" b="1"/>
              <a:t>Reasons for Protests</a:t>
            </a:r>
            <a:br>
              <a:rPr lang="en-US" sz="3800"/>
            </a:br>
            <a:endParaRPr lang="en-US" sz="3800"/>
          </a:p>
        </p:txBody>
      </p:sp>
      <p:sp>
        <p:nvSpPr>
          <p:cNvPr id="3" name="Content Placeholder 2"/>
          <p:cNvSpPr>
            <a:spLocks noGrp="1"/>
          </p:cNvSpPr>
          <p:nvPr>
            <p:ph idx="1"/>
          </p:nvPr>
        </p:nvSpPr>
        <p:spPr>
          <a:xfrm>
            <a:off x="5031374" y="643467"/>
            <a:ext cx="3391110" cy="5571064"/>
          </a:xfrm>
        </p:spPr>
        <p:txBody>
          <a:bodyPr>
            <a:normAutofit/>
          </a:bodyPr>
          <a:lstStyle/>
          <a:p>
            <a:pPr>
              <a:buNone/>
            </a:pPr>
            <a:endParaRPr lang="en-US" dirty="0"/>
          </a:p>
          <a:p>
            <a:pPr lvl="0"/>
            <a:r>
              <a:rPr lang="en-US" dirty="0"/>
              <a:t>Value is </a:t>
            </a:r>
            <a:r>
              <a:rPr lang="en-US" b="1" dirty="0"/>
              <a:t>TOO HIGH</a:t>
            </a:r>
          </a:p>
          <a:p>
            <a:r>
              <a:rPr lang="en-US" dirty="0"/>
              <a:t>Equal and Uniform:  Is your property valued unequally compared with other property in the appraisal district?</a:t>
            </a:r>
          </a:p>
          <a:p>
            <a:r>
              <a:rPr lang="en-US" dirty="0"/>
              <a:t>Purchased Property Lower than Appraisal Value</a:t>
            </a:r>
          </a:p>
          <a:p>
            <a:pPr lvl="0"/>
            <a:r>
              <a:rPr lang="en-US" dirty="0"/>
              <a:t>Clerical Errors</a:t>
            </a:r>
          </a:p>
          <a:p>
            <a:pPr lvl="1"/>
            <a:r>
              <a:rPr lang="en-US" dirty="0"/>
              <a:t>Appraisal District still has the old owner of record?</a:t>
            </a:r>
          </a:p>
          <a:p>
            <a:pPr lvl="1"/>
            <a:r>
              <a:rPr lang="en-US" dirty="0"/>
              <a:t>Is your property incorrectly included on the appraisal records?</a:t>
            </a:r>
          </a:p>
          <a:p>
            <a:pPr lvl="0"/>
            <a:endParaRPr lang="en-US" dirty="0"/>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6A92B-BED0-4DA1-B70C-C9C4D3B78F85}"/>
              </a:ext>
            </a:extLst>
          </p:cNvPr>
          <p:cNvSpPr>
            <a:spLocks noGrp="1"/>
          </p:cNvSpPr>
          <p:nvPr>
            <p:ph type="title"/>
          </p:nvPr>
        </p:nvSpPr>
        <p:spPr/>
        <p:txBody>
          <a:bodyPr/>
          <a:lstStyle/>
          <a:p>
            <a:r>
              <a:rPr lang="en-US" dirty="0"/>
              <a:t>PROPERTY TAX EXEMPTIONS-MOST COMMON</a:t>
            </a:r>
          </a:p>
        </p:txBody>
      </p:sp>
      <p:sp>
        <p:nvSpPr>
          <p:cNvPr id="3" name="Content Placeholder 2">
            <a:extLst>
              <a:ext uri="{FF2B5EF4-FFF2-40B4-BE49-F238E27FC236}">
                <a16:creationId xmlns:a16="http://schemas.microsoft.com/office/drawing/2014/main" id="{DA52DBE4-841A-413F-9862-5A4C474D0F96}"/>
              </a:ext>
            </a:extLst>
          </p:cNvPr>
          <p:cNvSpPr>
            <a:spLocks noGrp="1"/>
          </p:cNvSpPr>
          <p:nvPr>
            <p:ph idx="1"/>
          </p:nvPr>
        </p:nvSpPr>
        <p:spPr/>
        <p:txBody>
          <a:bodyPr>
            <a:normAutofit fontScale="70000" lnSpcReduction="20000"/>
          </a:bodyPr>
          <a:lstStyle/>
          <a:p>
            <a:r>
              <a:rPr lang="en-US" dirty="0"/>
              <a:t>Homestead Exemption- Most common type for Primary owned residence only (Can only have homestead exemption on one property)	</a:t>
            </a:r>
          </a:p>
          <a:p>
            <a:pPr lvl="1"/>
            <a:r>
              <a:rPr lang="en-US" dirty="0"/>
              <a:t>Caps max annual increase in appraisal value (amount you pay taxes on)at 10% per year</a:t>
            </a:r>
          </a:p>
          <a:p>
            <a:pPr lvl="1"/>
            <a:r>
              <a:rPr lang="en-US" dirty="0"/>
              <a:t>Can file your homestead exemption  the same year you purchase or move into you house for new builds.</a:t>
            </a:r>
          </a:p>
          <a:p>
            <a:r>
              <a:rPr lang="en-US" dirty="0"/>
              <a:t>Over 65 Exemption- Applies to your homesteaded property when you turn 65 years</a:t>
            </a:r>
          </a:p>
          <a:p>
            <a:pPr lvl="1"/>
            <a:r>
              <a:rPr lang="en-US" dirty="0"/>
              <a:t> Freezes and puts a ceiling on the  taxes paid for largest participating taxing entities such as School District, City, and County</a:t>
            </a:r>
          </a:p>
          <a:p>
            <a:pPr lvl="1"/>
            <a:r>
              <a:rPr lang="en-US" dirty="0"/>
              <a:t>Property Market Value CAN increase, but most taxes should not</a:t>
            </a:r>
          </a:p>
          <a:p>
            <a:r>
              <a:rPr lang="en-US" dirty="0"/>
              <a:t>New for 2024-2026- All non homesteaded property )</a:t>
            </a:r>
            <a:r>
              <a:rPr lang="en-US" dirty="0" err="1"/>
              <a:t>eg</a:t>
            </a:r>
            <a:r>
              <a:rPr lang="en-US" dirty="0"/>
              <a:t> commercial, property, land, minerals, Rent houses)valued under $5,000,000 will have a max annual increase in appraised value at 20% per year.  (this exemption is set to end after the 2026 property tax year)</a:t>
            </a:r>
          </a:p>
          <a:p>
            <a:r>
              <a:rPr lang="en-US" dirty="0"/>
              <a:t>Agricultural (“AG”)  Exemption- Applies mostly to Rural Farmland</a:t>
            </a:r>
          </a:p>
          <a:p>
            <a:pPr lvl="1"/>
            <a:r>
              <a:rPr lang="en-US" dirty="0"/>
              <a:t>Applies to 5 acres plus land that qualify for exemption</a:t>
            </a:r>
          </a:p>
          <a:p>
            <a:pPr lvl="1"/>
            <a:r>
              <a:rPr lang="en-US" dirty="0"/>
              <a:t>Allows owners to pay low amount of taxes on farm crop use only</a:t>
            </a:r>
          </a:p>
          <a:p>
            <a:pPr lvl="1"/>
            <a:r>
              <a:rPr lang="en-US" dirty="0"/>
              <a:t>Rollback taxes will be owed for the market value of the property for the previous 3 years once use changes  on property</a:t>
            </a:r>
          </a:p>
          <a:p>
            <a:pPr marL="0" indent="0">
              <a:buNone/>
            </a:pPr>
            <a:endParaRPr lang="en-US" dirty="0"/>
          </a:p>
        </p:txBody>
      </p:sp>
    </p:spTree>
    <p:extLst>
      <p:ext uri="{BB962C8B-B14F-4D97-AF65-F5344CB8AC3E}">
        <p14:creationId xmlns:p14="http://schemas.microsoft.com/office/powerpoint/2010/main" val="3870697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b="1" dirty="0"/>
              <a:t>How to build an effective case</a:t>
            </a:r>
          </a:p>
        </p:txBody>
      </p:sp>
      <p:sp>
        <p:nvSpPr>
          <p:cNvPr id="6" name="Content Placeholder 5"/>
          <p:cNvSpPr>
            <a:spLocks noGrp="1"/>
          </p:cNvSpPr>
          <p:nvPr>
            <p:ph idx="1"/>
          </p:nvPr>
        </p:nvSpPr>
        <p:spPr/>
        <p:txBody>
          <a:bodyPr/>
          <a:lstStyle/>
          <a:p>
            <a:pPr>
              <a:buFont typeface="Wingdings" panose="05000000000000000000" pitchFamily="2" charset="2"/>
              <a:buChar char="Ø"/>
            </a:pPr>
            <a:r>
              <a:rPr lang="en-US" dirty="0"/>
              <a:t>Purchase Price is Lower than Appraisal Value</a:t>
            </a:r>
          </a:p>
          <a:p>
            <a:pPr>
              <a:buFont typeface="Wingdings" panose="05000000000000000000" pitchFamily="2" charset="2"/>
              <a:buChar char="Ø"/>
            </a:pPr>
            <a:r>
              <a:rPr lang="en-US" dirty="0"/>
              <a:t>Deferred Maintenance- ex: foundation issues, leaking roofs, bad plumbing, etc. (need Bids to repair for best effectiveness in ARB)</a:t>
            </a:r>
          </a:p>
          <a:p>
            <a:pPr>
              <a:buFont typeface="Wingdings" panose="05000000000000000000" pitchFamily="2" charset="2"/>
              <a:buChar char="Ø"/>
            </a:pPr>
            <a:r>
              <a:rPr lang="en-US" dirty="0"/>
              <a:t>Pictures of Property- showing deferred maintenance</a:t>
            </a:r>
          </a:p>
          <a:p>
            <a:pPr>
              <a:buFont typeface="Wingdings" panose="05000000000000000000" pitchFamily="2" charset="2"/>
              <a:buChar char="Ø"/>
            </a:pPr>
            <a:endParaRPr lang="en-US" dirty="0"/>
          </a:p>
          <a:p>
            <a:endParaRPr lang="en-US" dirty="0"/>
          </a:p>
        </p:txBody>
      </p:sp>
      <p:sp>
        <p:nvSpPr>
          <p:cNvPr id="4" name="TextBox 3"/>
          <p:cNvSpPr txBox="1"/>
          <p:nvPr/>
        </p:nvSpPr>
        <p:spPr>
          <a:xfrm>
            <a:off x="762000" y="5105400"/>
            <a:ext cx="7010400" cy="954107"/>
          </a:xfrm>
          <a:prstGeom prst="rect">
            <a:avLst/>
          </a:prstGeom>
          <a:noFill/>
        </p:spPr>
        <p:txBody>
          <a:bodyPr wrap="square" rtlCol="0">
            <a:spAutoFit/>
          </a:bodyPr>
          <a:lstStyle/>
          <a:p>
            <a:pPr lvl="0" algn="ctr"/>
            <a:endParaRPr lang="en-US" sz="2800" b="1"/>
          </a:p>
          <a:p>
            <a:pPr algn="ct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How to build an effective case</a:t>
            </a:r>
            <a:r>
              <a:rPr lang="en-US" dirty="0"/>
              <a:t> (cont.)</a:t>
            </a: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t>Gather Sales </a:t>
            </a:r>
            <a:r>
              <a:rPr lang="en-US" dirty="0" err="1"/>
              <a:t>Comparables</a:t>
            </a:r>
            <a:r>
              <a:rPr lang="en-US" dirty="0"/>
              <a:t> in neighborhood- Need Actual Sales Comps not Zillow or Redfin Values</a:t>
            </a:r>
          </a:p>
          <a:p>
            <a:pPr>
              <a:buFont typeface="Wingdings" panose="05000000000000000000" pitchFamily="2" charset="2"/>
              <a:buChar char="Ø"/>
            </a:pPr>
            <a:r>
              <a:rPr lang="en-US" dirty="0"/>
              <a:t>Pick apart County sales used – what are they showing the value should be?  REMODEL vs NON-REMODEL Sales</a:t>
            </a:r>
          </a:p>
          <a:p>
            <a:pPr>
              <a:buFont typeface="Wingdings" panose="05000000000000000000" pitchFamily="2" charset="2"/>
              <a:buChar char="Ø"/>
            </a:pPr>
            <a:r>
              <a:rPr lang="en-US" dirty="0"/>
              <a:t>Poor location</a:t>
            </a:r>
          </a:p>
          <a:p>
            <a:pPr>
              <a:buFont typeface="Wingdings" panose="05000000000000000000" pitchFamily="2" charset="2"/>
              <a:buChar char="Ø"/>
            </a:pPr>
            <a:r>
              <a:rPr lang="en-US" dirty="0"/>
              <a:t>Other market data specific to your neighborhood (tough to find in this market)</a:t>
            </a:r>
          </a:p>
          <a:p>
            <a:pPr>
              <a:buFont typeface="Wingdings" panose="05000000000000000000" pitchFamily="2" charset="2"/>
              <a:buChar char="Ø"/>
            </a:pPr>
            <a:r>
              <a:rPr lang="en-US" dirty="0"/>
              <a:t>What NOT to say is sometimes more important than what you do say – leave your emotion at the door</a:t>
            </a:r>
          </a:p>
        </p:txBody>
      </p:sp>
    </p:spTree>
    <p:extLst>
      <p:ext uri="{BB962C8B-B14F-4D97-AF65-F5344CB8AC3E}">
        <p14:creationId xmlns:p14="http://schemas.microsoft.com/office/powerpoint/2010/main" val="1072091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Income Producing</a:t>
            </a:r>
          </a:p>
        </p:txBody>
      </p:sp>
      <p:sp>
        <p:nvSpPr>
          <p:cNvPr id="3" name="Content Placeholder 2"/>
          <p:cNvSpPr>
            <a:spLocks noGrp="1"/>
          </p:cNvSpPr>
          <p:nvPr>
            <p:ph idx="1"/>
          </p:nvPr>
        </p:nvSpPr>
        <p:spPr/>
        <p:txBody>
          <a:bodyPr>
            <a:normAutofit/>
          </a:bodyPr>
          <a:lstStyle/>
          <a:p>
            <a:r>
              <a:rPr lang="en-US" dirty="0"/>
              <a:t>NNN Tenants are allowed to protest the owner’s value if they are required to pay the taxes for the building and the owner did not submit the protest </a:t>
            </a:r>
          </a:p>
          <a:p>
            <a:pPr lvl="1"/>
            <a:r>
              <a:rPr lang="en-US" dirty="0"/>
              <a:t>The largest per Square Foot tenant supersedes smaller tenants</a:t>
            </a:r>
          </a:p>
          <a:p>
            <a:r>
              <a:rPr lang="en-US" dirty="0"/>
              <a:t>Cap Rates, new construction, absorption rates, lease rates, expenses, vacancy rates, actual versus market.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Land Considerations</a:t>
            </a:r>
          </a:p>
        </p:txBody>
      </p:sp>
      <p:sp>
        <p:nvSpPr>
          <p:cNvPr id="3" name="Content Placeholder 2"/>
          <p:cNvSpPr>
            <a:spLocks noGrp="1"/>
          </p:cNvSpPr>
          <p:nvPr>
            <p:ph idx="1"/>
          </p:nvPr>
        </p:nvSpPr>
        <p:spPr/>
        <p:txBody>
          <a:bodyPr>
            <a:normAutofit/>
          </a:bodyPr>
          <a:lstStyle/>
          <a:p>
            <a:r>
              <a:rPr lang="en-US" dirty="0"/>
              <a:t>Present anything that would negatively influence market value- flood influence, access limitations, off corner location, size- economy of scale</a:t>
            </a:r>
          </a:p>
          <a:p>
            <a:r>
              <a:rPr lang="en-US" dirty="0"/>
              <a:t>Agricultural Appraisal – Form 1-D-1 – File if requested by Chief Appraiser or placing under agricultural use; 3 year rollback if use changes (recently changed to 3 years from 5 years with no penalties and interest anymore)</a:t>
            </a:r>
          </a:p>
          <a:p>
            <a:r>
              <a:rPr lang="en-US" dirty="0"/>
              <a:t>Residential Inventory discount – Developers file residential inventory rendition – 15% to 50%</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ARB-Appraisal Review Board</a:t>
            </a:r>
          </a:p>
        </p:txBody>
      </p:sp>
      <p:sp>
        <p:nvSpPr>
          <p:cNvPr id="3" name="Content Placeholder 2"/>
          <p:cNvSpPr>
            <a:spLocks noGrp="1"/>
          </p:cNvSpPr>
          <p:nvPr>
            <p:ph idx="1"/>
          </p:nvPr>
        </p:nvSpPr>
        <p:spPr/>
        <p:txBody>
          <a:bodyPr>
            <a:normAutofit fontScale="92500" lnSpcReduction="20000"/>
          </a:bodyPr>
          <a:lstStyle/>
          <a:p>
            <a:endParaRPr lang="en-US" dirty="0"/>
          </a:p>
          <a:p>
            <a:r>
              <a:rPr lang="en-US" dirty="0"/>
              <a:t> </a:t>
            </a:r>
            <a:r>
              <a:rPr lang="en-US" sz="3000" dirty="0"/>
              <a:t>An ARB is a group of citizens authorized to resolve disputes between taxpayers and the appraisal district. The appraisal district’s board of directors appoints ARB members. </a:t>
            </a:r>
          </a:p>
          <a:p>
            <a:r>
              <a:rPr lang="en-US" sz="3000" dirty="0"/>
              <a:t> The ARB must base its decisions on </a:t>
            </a:r>
            <a:r>
              <a:rPr lang="en-US" sz="3000" u="sng" dirty="0"/>
              <a:t>evidence</a:t>
            </a:r>
            <a:r>
              <a:rPr lang="en-US" sz="3000" dirty="0"/>
              <a:t>. It hears evidence from both the taxpayer and the chief appraiser, and the chief appraiser has the burden of proof in most protest hearings</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Binding Arbitration Process</a:t>
            </a:r>
          </a:p>
        </p:txBody>
      </p:sp>
      <p:sp>
        <p:nvSpPr>
          <p:cNvPr id="3" name="Content Placeholder 2"/>
          <p:cNvSpPr>
            <a:spLocks noGrp="1"/>
          </p:cNvSpPr>
          <p:nvPr>
            <p:ph idx="1"/>
          </p:nvPr>
        </p:nvSpPr>
        <p:spPr>
          <a:xfrm>
            <a:off x="457200" y="1600200"/>
            <a:ext cx="8686800" cy="4419600"/>
          </a:xfrm>
        </p:spPr>
        <p:txBody>
          <a:bodyPr numCol="1">
            <a:normAutofit fontScale="47500" lnSpcReduction="20000"/>
          </a:bodyPr>
          <a:lstStyle/>
          <a:p>
            <a:pPr lvl="0"/>
            <a:endParaRPr lang="en-US" sz="3400" b="1" dirty="0"/>
          </a:p>
          <a:p>
            <a:pPr lvl="0"/>
            <a:r>
              <a:rPr lang="en-US" sz="3400" b="1" dirty="0"/>
              <a:t>Complete arbitration form,  with $450- $1,550 (depending on value/property type) cashier’s check</a:t>
            </a:r>
          </a:p>
          <a:p>
            <a:pPr lvl="0"/>
            <a:endParaRPr lang="en-US" sz="3400" b="1" dirty="0"/>
          </a:p>
          <a:p>
            <a:pPr lvl="0"/>
            <a:r>
              <a:rPr lang="en-US" sz="3400" b="1" dirty="0"/>
              <a:t> State Comptroller’s Office selects arbitrator for each account</a:t>
            </a:r>
            <a:endParaRPr lang="en-US" sz="3400" dirty="0"/>
          </a:p>
          <a:p>
            <a:pPr>
              <a:buNone/>
            </a:pPr>
            <a:endParaRPr lang="en-US" sz="3400" dirty="0"/>
          </a:p>
          <a:p>
            <a:pPr lvl="0"/>
            <a:r>
              <a:rPr lang="en-US" sz="3400" b="1" dirty="0"/>
              <a:t>Both parties present written evidence packages to the other party</a:t>
            </a:r>
            <a:endParaRPr lang="en-US" sz="3400" dirty="0"/>
          </a:p>
          <a:p>
            <a:pPr lvl="0">
              <a:buNone/>
            </a:pPr>
            <a:r>
              <a:rPr lang="en-US" sz="3400" b="1" dirty="0"/>
              <a:t> </a:t>
            </a:r>
            <a:endParaRPr lang="en-US" sz="3400" dirty="0"/>
          </a:p>
          <a:p>
            <a:pPr lvl="0"/>
            <a:r>
              <a:rPr lang="en-US" sz="3400" b="1" dirty="0"/>
              <a:t>Both parties present rebuttal evidence to the other party</a:t>
            </a:r>
            <a:endParaRPr lang="en-US" sz="3400" dirty="0"/>
          </a:p>
          <a:p>
            <a:pPr>
              <a:buNone/>
            </a:pPr>
            <a:r>
              <a:rPr lang="en-US" sz="3400" b="1" dirty="0"/>
              <a:t> </a:t>
            </a:r>
            <a:endParaRPr lang="en-US" sz="3400" dirty="0"/>
          </a:p>
          <a:p>
            <a:pPr lvl="0"/>
            <a:r>
              <a:rPr lang="en-US" sz="3400" b="1" dirty="0"/>
              <a:t>Arbitration hearing is heard</a:t>
            </a:r>
            <a:endParaRPr lang="en-US" sz="3400" dirty="0"/>
          </a:p>
          <a:p>
            <a:pPr>
              <a:buNone/>
            </a:pPr>
            <a:endParaRPr lang="en-US" sz="3400" dirty="0"/>
          </a:p>
          <a:p>
            <a:pPr lvl="0"/>
            <a:r>
              <a:rPr lang="en-US" sz="3400" b="1" dirty="0"/>
              <a:t>Arbitrator determines </a:t>
            </a:r>
            <a:r>
              <a:rPr lang="en-US" sz="3400" b="1" u="sng" dirty="0"/>
              <a:t>final notice of value</a:t>
            </a:r>
            <a:endParaRPr lang="en-US" sz="3400" u="sng"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58F26-4802-737E-418C-6C80173FAFAE}"/>
              </a:ext>
            </a:extLst>
          </p:cNvPr>
          <p:cNvSpPr>
            <a:spLocks noGrp="1"/>
          </p:cNvSpPr>
          <p:nvPr>
            <p:ph type="title"/>
          </p:nvPr>
        </p:nvSpPr>
        <p:spPr/>
        <p:txBody>
          <a:bodyPr/>
          <a:lstStyle/>
          <a:p>
            <a:r>
              <a:rPr lang="en-US" dirty="0"/>
              <a:t>BPP- Business Personal Property Renditions</a:t>
            </a:r>
          </a:p>
        </p:txBody>
      </p:sp>
      <p:sp>
        <p:nvSpPr>
          <p:cNvPr id="3" name="Content Placeholder 2">
            <a:extLst>
              <a:ext uri="{FF2B5EF4-FFF2-40B4-BE49-F238E27FC236}">
                <a16:creationId xmlns:a16="http://schemas.microsoft.com/office/drawing/2014/main" id="{F797391A-9796-FCC8-C2F8-42DC7BA7EC0A}"/>
              </a:ext>
            </a:extLst>
          </p:cNvPr>
          <p:cNvSpPr>
            <a:spLocks noGrp="1"/>
          </p:cNvSpPr>
          <p:nvPr>
            <p:ph idx="1"/>
          </p:nvPr>
        </p:nvSpPr>
        <p:spPr/>
        <p:txBody>
          <a:bodyPr/>
          <a:lstStyle/>
          <a:p>
            <a:r>
              <a:rPr lang="en-US" dirty="0"/>
              <a:t>BPP Definition- Business Items that are owned, but not attached to the land (</a:t>
            </a:r>
            <a:r>
              <a:rPr lang="en-US" dirty="0" err="1"/>
              <a:t>eg</a:t>
            </a:r>
            <a:r>
              <a:rPr lang="en-US" dirty="0"/>
              <a:t>- Furniture, fixtures, vehicles, Equipment, and Inventory)</a:t>
            </a:r>
          </a:p>
          <a:p>
            <a:r>
              <a:rPr lang="en-US" dirty="0"/>
              <a:t>Must file BPP rendition each Year by April 15 (May 15 if you request an extension)</a:t>
            </a:r>
          </a:p>
          <a:p>
            <a:r>
              <a:rPr lang="en-US" dirty="0"/>
              <a:t>Applies to all For Profit Business owners, even if they are leasing space</a:t>
            </a:r>
          </a:p>
          <a:p>
            <a:r>
              <a:rPr lang="en-US" dirty="0"/>
              <a:t>10% Penalty on your taxes owed if a BPP rendition is not filed timely</a:t>
            </a:r>
          </a:p>
          <a:p>
            <a:r>
              <a:rPr lang="en-US" dirty="0"/>
              <a:t>Exemption for Business with less than $2,500 of tax able value</a:t>
            </a:r>
          </a:p>
        </p:txBody>
      </p:sp>
    </p:spTree>
    <p:extLst>
      <p:ext uri="{BB962C8B-B14F-4D97-AF65-F5344CB8AC3E}">
        <p14:creationId xmlns:p14="http://schemas.microsoft.com/office/powerpoint/2010/main" val="4244300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E8F54-5907-4031-3AD7-D2A0251B9C5A}"/>
              </a:ext>
            </a:extLst>
          </p:cNvPr>
          <p:cNvSpPr>
            <a:spLocks noGrp="1"/>
          </p:cNvSpPr>
          <p:nvPr>
            <p:ph type="title"/>
          </p:nvPr>
        </p:nvSpPr>
        <p:spPr/>
        <p:txBody>
          <a:bodyPr/>
          <a:lstStyle/>
          <a:p>
            <a:r>
              <a:rPr lang="en-US" dirty="0"/>
              <a:t>2024- NEW PROPERTY TAX LAW CHANGES</a:t>
            </a:r>
          </a:p>
        </p:txBody>
      </p:sp>
      <p:sp>
        <p:nvSpPr>
          <p:cNvPr id="3" name="Content Placeholder 2">
            <a:extLst>
              <a:ext uri="{FF2B5EF4-FFF2-40B4-BE49-F238E27FC236}">
                <a16:creationId xmlns:a16="http://schemas.microsoft.com/office/drawing/2014/main" id="{F6E42CCB-4A77-3A4D-49AC-7E7707C53FA9}"/>
              </a:ext>
            </a:extLst>
          </p:cNvPr>
          <p:cNvSpPr>
            <a:spLocks noGrp="1"/>
          </p:cNvSpPr>
          <p:nvPr>
            <p:ph idx="1"/>
          </p:nvPr>
        </p:nvSpPr>
        <p:spPr/>
        <p:txBody>
          <a:bodyPr/>
          <a:lstStyle/>
          <a:p>
            <a:r>
              <a:rPr lang="en-US" dirty="0"/>
              <a:t>20% CAP/Year on Appraised Value for all Non-Homestead property (For properties valued under $5,000,000) (2024-2026 only)</a:t>
            </a:r>
          </a:p>
          <a:p>
            <a:r>
              <a:rPr lang="en-US" dirty="0"/>
              <a:t>Increase in Residential Homestead exemption for school districts from $40,000 to $100,000 ($110,000 for Over 65 and Disability) (Proposing $140,000 for 2025)</a:t>
            </a:r>
          </a:p>
          <a:p>
            <a:r>
              <a:rPr lang="en-US" dirty="0"/>
              <a:t>Decrease in School District Tax rates</a:t>
            </a:r>
          </a:p>
          <a:p>
            <a:r>
              <a:rPr lang="en-US" dirty="0"/>
              <a:t>Franchise Tax –Business Exemption increased from $1,240,000 to $2,470,000 (eliminates Texas franchise tax for about 40% of businesses)</a:t>
            </a:r>
          </a:p>
        </p:txBody>
      </p:sp>
    </p:spTree>
    <p:extLst>
      <p:ext uri="{BB962C8B-B14F-4D97-AF65-F5344CB8AC3E}">
        <p14:creationId xmlns:p14="http://schemas.microsoft.com/office/powerpoint/2010/main" val="2809339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2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18417" y="4114800"/>
            <a:ext cx="6530183" cy="1447801"/>
          </a:xfrm>
          <a:solidFill>
            <a:schemeClr val="accent1"/>
          </a:solidFill>
        </p:spPr>
        <p:txBody>
          <a:bodyPr>
            <a:normAutofit/>
          </a:bodyPr>
          <a:lstStyle/>
          <a:p>
            <a:pPr>
              <a:lnSpc>
                <a:spcPct val="90000"/>
              </a:lnSpc>
            </a:pPr>
            <a:r>
              <a:rPr lang="en-US" sz="5400" dirty="0"/>
              <a:t>Questions?</a:t>
            </a:r>
            <a:br>
              <a:rPr lang="en-US" sz="2200" dirty="0"/>
            </a:br>
            <a:endParaRPr lang="en-US" sz="2200" dirty="0"/>
          </a:p>
        </p:txBody>
      </p:sp>
      <p:sp>
        <p:nvSpPr>
          <p:cNvPr id="3" name="Subtitle 2"/>
          <p:cNvSpPr>
            <a:spLocks noGrp="1"/>
          </p:cNvSpPr>
          <p:nvPr>
            <p:ph type="subTitle" idx="1"/>
          </p:nvPr>
        </p:nvSpPr>
        <p:spPr>
          <a:xfrm>
            <a:off x="1318417" y="5638800"/>
            <a:ext cx="6507166" cy="722243"/>
          </a:xfrm>
        </p:spPr>
        <p:txBody>
          <a:bodyPr>
            <a:normAutofit fontScale="85000" lnSpcReduction="20000"/>
          </a:bodyPr>
          <a:lstStyle/>
          <a:p>
            <a:pPr>
              <a:lnSpc>
                <a:spcPct val="90000"/>
              </a:lnSpc>
            </a:pPr>
            <a:r>
              <a:rPr lang="en-US" sz="2000" dirty="0">
                <a:solidFill>
                  <a:schemeClr val="tx1"/>
                </a:solidFill>
              </a:rPr>
              <a:t> </a:t>
            </a:r>
            <a:r>
              <a:rPr lang="en-US" sz="2000" dirty="0">
                <a:solidFill>
                  <a:schemeClr val="bg1"/>
                </a:solidFill>
              </a:rPr>
              <a:t>“Your most important right as a taxpayer is your right to protest to the appraisal review board (ARB). “ Susan Combs, Texas Comptroller</a:t>
            </a:r>
          </a:p>
          <a:p>
            <a:pPr>
              <a:lnSpc>
                <a:spcPct val="90000"/>
              </a:lnSpc>
            </a:pPr>
            <a:endParaRPr lang="en-US" sz="1500" dirty="0"/>
          </a:p>
        </p:txBody>
      </p:sp>
      <p:pic>
        <p:nvPicPr>
          <p:cNvPr id="5" name="Picture 4" descr="A close up of a logo&#10;&#10;Description generated with very high confidence">
            <a:extLst>
              <a:ext uri="{FF2B5EF4-FFF2-40B4-BE49-F238E27FC236}">
                <a16:creationId xmlns:a16="http://schemas.microsoft.com/office/drawing/2014/main" id="{2EA7191E-4BE4-408B-A507-D6B757EE3D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08892" y="1752600"/>
            <a:ext cx="6872266" cy="2210304"/>
          </a:xfrm>
          <a:prstGeom prst="rect">
            <a:avLst/>
          </a:prstGeom>
        </p:spPr>
      </p:pic>
    </p:spTree>
    <p:extLst>
      <p:ext uri="{BB962C8B-B14F-4D97-AF65-F5344CB8AC3E}">
        <p14:creationId xmlns:p14="http://schemas.microsoft.com/office/powerpoint/2010/main" val="11821748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F883DF87F59714280E90215B2DD92C8" ma:contentTypeVersion="2" ma:contentTypeDescription="Create a new document." ma:contentTypeScope="" ma:versionID="3220f46d9eaa86029a3bbe4591a49317">
  <xsd:schema xmlns:xsd="http://www.w3.org/2001/XMLSchema" xmlns:xs="http://www.w3.org/2001/XMLSchema" xmlns:p="http://schemas.microsoft.com/office/2006/metadata/properties" xmlns:ns3="a5b76023-b985-49bc-82c9-d74d541b7fe3" targetNamespace="http://schemas.microsoft.com/office/2006/metadata/properties" ma:root="true" ma:fieldsID="531297d4999a3dce16b3387a06b71dcb" ns3:_="">
    <xsd:import namespace="a5b76023-b985-49bc-82c9-d74d541b7fe3"/>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b76023-b985-49bc-82c9-d74d541b7f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1573707-E298-4CAE-AC93-52B75F8393ED}">
  <ds:schemaRefs>
    <ds:schemaRef ds:uri="http://purl.org/dc/elements/1.1/"/>
    <ds:schemaRef ds:uri="http://schemas.microsoft.com/office/2006/metadata/properties"/>
    <ds:schemaRef ds:uri="a5b76023-b985-49bc-82c9-d74d541b7fe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C4C5CA61-58DF-492F-95C7-0DCC19A35BBD}">
  <ds:schemaRefs>
    <ds:schemaRef ds:uri="http://schemas.microsoft.com/sharepoint/v3/contenttype/forms"/>
  </ds:schemaRefs>
</ds:datastoreItem>
</file>

<file path=customXml/itemProps3.xml><?xml version="1.0" encoding="utf-8"?>
<ds:datastoreItem xmlns:ds="http://schemas.openxmlformats.org/officeDocument/2006/customXml" ds:itemID="{9191EBDF-9F85-40AB-B960-9B9C05C725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b76023-b985-49bc-82c9-d74d541b7f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TM03457485[[fn=Mesh]]</Template>
  <TotalTime>13723</TotalTime>
  <Words>1409</Words>
  <Application>Microsoft Office PowerPoint</Application>
  <PresentationFormat>On-screen Show (4:3)</PresentationFormat>
  <Paragraphs>115</Paragraphs>
  <Slides>15</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Century Gothic</vt:lpstr>
      <vt:lpstr>Wingdings</vt:lpstr>
      <vt:lpstr>Mesh</vt:lpstr>
      <vt:lpstr>Our EXPERIENCE.  YOUR Success. </vt:lpstr>
      <vt:lpstr>ABOUT</vt:lpstr>
      <vt:lpstr>Why are Property Tax Values CONTINUING TO INCREASE?</vt:lpstr>
      <vt:lpstr>Crash Course in the  Property Tax Process</vt:lpstr>
      <vt:lpstr>Reasons for Protests </vt:lpstr>
      <vt:lpstr>PROPERTY TAX EXEMPTIONS-MOST COMMON</vt:lpstr>
      <vt:lpstr>How to build an effective case</vt:lpstr>
      <vt:lpstr>How to build an effective case (cont.)</vt:lpstr>
      <vt:lpstr>Income Producing</vt:lpstr>
      <vt:lpstr>Land Considerations</vt:lpstr>
      <vt:lpstr>ARB-Appraisal Review Board</vt:lpstr>
      <vt:lpstr>Binding Arbitration Process</vt:lpstr>
      <vt:lpstr>BPP- Business Personal Property Renditions</vt:lpstr>
      <vt:lpstr>2024- NEW PROPERTY TAX LAW CHANGES</vt:lpstr>
      <vt:lpstr>Questions? </vt:lpstr>
    </vt:vector>
  </TitlesOfParts>
  <Company>PEYCO SOUTHWEST REALTY,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Commercial Real Estate Property Tax Consulting</dc:title>
  <dc:creator>System Admin</dc:creator>
  <cp:lastModifiedBy>Cole Carter</cp:lastModifiedBy>
  <cp:revision>199</cp:revision>
  <cp:lastPrinted>2019-03-26T13:59:52Z</cp:lastPrinted>
  <dcterms:created xsi:type="dcterms:W3CDTF">2011-04-14T14:28:42Z</dcterms:created>
  <dcterms:modified xsi:type="dcterms:W3CDTF">2025-04-02T15:46:10Z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0x0101005F883DF87F59714280E90215B2DD92C8</vt:lpwstr>
  </property>
</Properties>
</file>